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72" r:id="rId2"/>
  </p:sldMasterIdLst>
  <p:notesMasterIdLst>
    <p:notesMasterId r:id="rId18"/>
  </p:notesMasterIdLst>
  <p:sldIdLst>
    <p:sldId id="256" r:id="rId3"/>
    <p:sldId id="259" r:id="rId4"/>
    <p:sldId id="258" r:id="rId5"/>
    <p:sldId id="257"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83400" cy="9240838"/>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818"/>
  </p:normalViewPr>
  <p:slideViewPr>
    <p:cSldViewPr snapToGrid="0">
      <p:cViewPr varScale="1">
        <p:scale>
          <a:sx n="48" d="100"/>
          <a:sy n="48" d="100"/>
        </p:scale>
        <p:origin x="14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900" y="0"/>
            <a:ext cx="2982913" cy="463550"/>
          </a:xfrm>
          <a:prstGeom prst="rect">
            <a:avLst/>
          </a:prstGeom>
        </p:spPr>
        <p:txBody>
          <a:bodyPr vert="horz" lIns="91440" tIns="45720" rIns="91440" bIns="45720" rtlCol="0"/>
          <a:lstStyle>
            <a:lvl1pPr algn="r">
              <a:defRPr sz="1200"/>
            </a:lvl1pPr>
          </a:lstStyle>
          <a:p>
            <a:fld id="{622F40E0-7E39-9548-AF95-ACB67D273078}" type="datetimeFigureOut">
              <a:rPr lang="en-US" smtClean="0"/>
              <a:t>3/27/2023</a:t>
            </a:fld>
            <a:endParaRPr lang="en-US"/>
          </a:p>
        </p:txBody>
      </p:sp>
      <p:sp>
        <p:nvSpPr>
          <p:cNvPr id="4" name="Slide Image Placeholder 3"/>
          <p:cNvSpPr>
            <a:spLocks noGrp="1" noRot="1" noChangeAspect="1"/>
          </p:cNvSpPr>
          <p:nvPr>
            <p:ph type="sldImg" idx="2"/>
          </p:nvPr>
        </p:nvSpPr>
        <p:spPr>
          <a:xfrm>
            <a:off x="13636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46588"/>
            <a:ext cx="5505450" cy="3638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288"/>
            <a:ext cx="298291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900" y="8777288"/>
            <a:ext cx="2982913" cy="463550"/>
          </a:xfrm>
          <a:prstGeom prst="rect">
            <a:avLst/>
          </a:prstGeom>
        </p:spPr>
        <p:txBody>
          <a:bodyPr vert="horz" lIns="91440" tIns="45720" rIns="91440" bIns="45720" rtlCol="0" anchor="b"/>
          <a:lstStyle>
            <a:lvl1pPr algn="r">
              <a:defRPr sz="1200"/>
            </a:lvl1pPr>
          </a:lstStyle>
          <a:p>
            <a:fld id="{0971185A-FF16-6D4D-AEAD-1A375AA780AF}" type="slidenum">
              <a:rPr lang="en-US" smtClean="0"/>
              <a:t>‹#›</a:t>
            </a:fld>
            <a:endParaRPr lang="en-US"/>
          </a:p>
        </p:txBody>
      </p:sp>
    </p:spTree>
    <p:extLst>
      <p:ext uri="{BB962C8B-B14F-4D97-AF65-F5344CB8AC3E}">
        <p14:creationId xmlns:p14="http://schemas.microsoft.com/office/powerpoint/2010/main" val="321752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 timeline and bring poster from SFD!</a:t>
            </a:r>
          </a:p>
        </p:txBody>
      </p:sp>
      <p:sp>
        <p:nvSpPr>
          <p:cNvPr id="4" name="Slide Number Placeholder 3"/>
          <p:cNvSpPr>
            <a:spLocks noGrp="1"/>
          </p:cNvSpPr>
          <p:nvPr>
            <p:ph type="sldNum" sz="quarter" idx="5"/>
          </p:nvPr>
        </p:nvSpPr>
        <p:spPr/>
        <p:txBody>
          <a:bodyPr/>
          <a:lstStyle/>
          <a:p>
            <a:fld id="{0971185A-FF16-6D4D-AEAD-1A375AA780AF}" type="slidenum">
              <a:rPr lang="en-US" smtClean="0"/>
              <a:t>2</a:t>
            </a:fld>
            <a:endParaRPr lang="en-US"/>
          </a:p>
        </p:txBody>
      </p:sp>
    </p:spTree>
    <p:extLst>
      <p:ext uri="{BB962C8B-B14F-4D97-AF65-F5344CB8AC3E}">
        <p14:creationId xmlns:p14="http://schemas.microsoft.com/office/powerpoint/2010/main" val="66499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took ALL recommendations that were raised during the spring workshops, over 90, and then selected those that have some state-level involvement. I’m going to review the ~74 remaining recommendations, and hope everyone was able to look at the matrix – tables with additional information on how to implement, who (which agency and/or nonprofit + towns, if applicable), and the time frame (short-, med-, or long-)</a:t>
            </a:r>
          </a:p>
        </p:txBody>
      </p:sp>
      <p:sp>
        <p:nvSpPr>
          <p:cNvPr id="4" name="Slide Number Placeholder 3"/>
          <p:cNvSpPr>
            <a:spLocks noGrp="1"/>
          </p:cNvSpPr>
          <p:nvPr>
            <p:ph type="sldNum" sz="quarter" idx="5"/>
          </p:nvPr>
        </p:nvSpPr>
        <p:spPr/>
        <p:txBody>
          <a:bodyPr/>
          <a:lstStyle/>
          <a:p>
            <a:fld id="{0971185A-FF16-6D4D-AEAD-1A375AA780AF}" type="slidenum">
              <a:rPr lang="en-US" smtClean="0"/>
              <a:t>4</a:t>
            </a:fld>
            <a:endParaRPr lang="en-US"/>
          </a:p>
        </p:txBody>
      </p:sp>
    </p:spTree>
    <p:extLst>
      <p:ext uri="{BB962C8B-B14F-4D97-AF65-F5344CB8AC3E}">
        <p14:creationId xmlns:p14="http://schemas.microsoft.com/office/powerpoint/2010/main" val="128557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Currently a moratorium on specialty plates through July 2023 while they revise the program.</a:t>
            </a:r>
          </a:p>
        </p:txBody>
      </p:sp>
      <p:sp>
        <p:nvSpPr>
          <p:cNvPr id="4" name="Slide Number Placeholder 3"/>
          <p:cNvSpPr>
            <a:spLocks noGrp="1"/>
          </p:cNvSpPr>
          <p:nvPr>
            <p:ph type="sldNum" sz="quarter" idx="5"/>
          </p:nvPr>
        </p:nvSpPr>
        <p:spPr/>
        <p:txBody>
          <a:bodyPr/>
          <a:lstStyle/>
          <a:p>
            <a:fld id="{0971185A-FF16-6D4D-AEAD-1A375AA780AF}" type="slidenum">
              <a:rPr lang="en-US" smtClean="0"/>
              <a:t>7</a:t>
            </a:fld>
            <a:endParaRPr lang="en-US"/>
          </a:p>
        </p:txBody>
      </p:sp>
    </p:spTree>
    <p:extLst>
      <p:ext uri="{BB962C8B-B14F-4D97-AF65-F5344CB8AC3E}">
        <p14:creationId xmlns:p14="http://schemas.microsoft.com/office/powerpoint/2010/main" val="409151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will reconvene, and likely the Management Committee will meet in April to discuss the list of top priorities.</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0971185A-FF16-6D4D-AEAD-1A375AA780AF}" type="slidenum">
              <a:rPr lang="en-US" smtClean="0"/>
              <a:t>15</a:t>
            </a:fld>
            <a:endParaRPr lang="en-US"/>
          </a:p>
        </p:txBody>
      </p:sp>
    </p:spTree>
    <p:extLst>
      <p:ext uri="{BB962C8B-B14F-4D97-AF65-F5344CB8AC3E}">
        <p14:creationId xmlns:p14="http://schemas.microsoft.com/office/powerpoint/2010/main" val="152229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smtClean="0"/>
            </a:lvl1pPr>
          </a:lstStyle>
          <a:p>
            <a:pPr>
              <a:defRPr/>
            </a:pPr>
            <a:r>
              <a:rPr lang="en-US" altLang="en-US"/>
              <a:t>NEFMC 9/30/10</a:t>
            </a:r>
          </a:p>
        </p:txBody>
      </p:sp>
      <p:sp>
        <p:nvSpPr>
          <p:cNvPr id="5" name="Footer Placeholder 18"/>
          <p:cNvSpPr>
            <a:spLocks noGrp="1"/>
          </p:cNvSpPr>
          <p:nvPr>
            <p:ph type="ftr" sz="quarter" idx="11"/>
          </p:nvPr>
        </p:nvSpPr>
        <p:spPr/>
        <p:txBody>
          <a:bodyPr/>
          <a:lstStyle>
            <a:lvl1pPr>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smtClean="0"/>
            </a:lvl1pPr>
          </a:lstStyle>
          <a:p>
            <a:pPr>
              <a:defRPr/>
            </a:pPr>
            <a:fld id="{CFC2EEA7-4E24-7944-912B-8E9E73678D7B}" type="slidenum">
              <a:rPr lang="en-US"/>
              <a:pPr>
                <a:defRPr/>
              </a:pPr>
              <a:t>‹#›</a:t>
            </a:fld>
            <a:endParaRPr lang="en-US"/>
          </a:p>
        </p:txBody>
      </p:sp>
    </p:spTree>
    <p:extLst>
      <p:ext uri="{BB962C8B-B14F-4D97-AF65-F5344CB8AC3E}">
        <p14:creationId xmlns:p14="http://schemas.microsoft.com/office/powerpoint/2010/main" val="29791350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ltLang="en-US"/>
              <a:t>NEFMC 9/30/10</a:t>
            </a:r>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88009469-7DFF-3B47-81F5-20DCCC6809D2}" type="slidenum">
              <a:rPr lang="en-US"/>
              <a:pPr>
                <a:defRPr/>
              </a:pPr>
              <a:t>‹#›</a:t>
            </a:fld>
            <a:endParaRPr lang="en-US"/>
          </a:p>
        </p:txBody>
      </p:sp>
    </p:spTree>
    <p:extLst>
      <p:ext uri="{BB962C8B-B14F-4D97-AF65-F5344CB8AC3E}">
        <p14:creationId xmlns:p14="http://schemas.microsoft.com/office/powerpoint/2010/main" val="186315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ltLang="en-US"/>
              <a:t>NEFMC 9/30/10</a:t>
            </a:r>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3531563F-D2EB-D649-B885-5CD36E841615}" type="slidenum">
              <a:rPr lang="en-US"/>
              <a:pPr>
                <a:defRPr/>
              </a:pPr>
              <a:t>‹#›</a:t>
            </a:fld>
            <a:endParaRPr lang="en-US"/>
          </a:p>
        </p:txBody>
      </p:sp>
    </p:spTree>
    <p:extLst>
      <p:ext uri="{BB962C8B-B14F-4D97-AF65-F5344CB8AC3E}">
        <p14:creationId xmlns:p14="http://schemas.microsoft.com/office/powerpoint/2010/main" val="315000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vl1pPr>
          </a:lstStyle>
          <a:p>
            <a:pPr>
              <a:defRPr/>
            </a:pPr>
            <a:r>
              <a:rPr lang="en-US" altLang="en-US"/>
              <a:t>NEFMC 9/30/10</a:t>
            </a:r>
          </a:p>
        </p:txBody>
      </p:sp>
      <p:sp>
        <p:nvSpPr>
          <p:cNvPr id="6" name="Rectangle 9"/>
          <p:cNvSpPr>
            <a:spLocks noGrp="1" noChangeArrowheads="1"/>
          </p:cNvSpPr>
          <p:nvPr>
            <p:ph type="ftr" sz="quarter" idx="11"/>
          </p:nvPr>
        </p:nvSpPr>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p:txBody>
          <a:bodyPr/>
          <a:lstStyle>
            <a:lvl1pPr>
              <a:defRPr/>
            </a:lvl1pPr>
          </a:lstStyle>
          <a:p>
            <a:pPr>
              <a:defRPr/>
            </a:pPr>
            <a:fld id="{44FACF39-4E8D-7C45-B9E8-DEE7BD1A03C6}" type="slidenum">
              <a:rPr lang="en-US"/>
              <a:pPr>
                <a:defRPr/>
              </a:pPr>
              <a:t>‹#›</a:t>
            </a:fld>
            <a:endParaRPr lang="en-US"/>
          </a:p>
        </p:txBody>
      </p:sp>
    </p:spTree>
    <p:extLst>
      <p:ext uri="{BB962C8B-B14F-4D97-AF65-F5344CB8AC3E}">
        <p14:creationId xmlns:p14="http://schemas.microsoft.com/office/powerpoint/2010/main" val="66235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0242E7-1D47-1F47-99CA-21B1F4A56F38}"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8D2C4-9975-CA4D-98E9-7DB3DF591A13}" type="slidenum">
              <a:rPr lang="en-US"/>
              <a:pPr>
                <a:defRPr/>
              </a:pPr>
              <a:t>‹#›</a:t>
            </a:fld>
            <a:endParaRPr lang="en-US"/>
          </a:p>
        </p:txBody>
      </p:sp>
    </p:spTree>
    <p:extLst>
      <p:ext uri="{BB962C8B-B14F-4D97-AF65-F5344CB8AC3E}">
        <p14:creationId xmlns:p14="http://schemas.microsoft.com/office/powerpoint/2010/main" val="15719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44B45E-2A19-FC41-96B7-F6FB9E823D9F}"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374CD9-2C43-5646-A645-60D605C056DD}" type="slidenum">
              <a:rPr lang="en-US"/>
              <a:pPr>
                <a:defRPr/>
              </a:pPr>
              <a:t>‹#›</a:t>
            </a:fld>
            <a:endParaRPr lang="en-US"/>
          </a:p>
        </p:txBody>
      </p:sp>
    </p:spTree>
    <p:extLst>
      <p:ext uri="{BB962C8B-B14F-4D97-AF65-F5344CB8AC3E}">
        <p14:creationId xmlns:p14="http://schemas.microsoft.com/office/powerpoint/2010/main" val="2523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58E850-8116-DB4C-94CF-2EF39B4E4408}"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37F7F1-64FB-9F4E-8ADC-811C45253AB3}" type="slidenum">
              <a:rPr lang="en-US"/>
              <a:pPr>
                <a:defRPr/>
              </a:pPr>
              <a:t>‹#›</a:t>
            </a:fld>
            <a:endParaRPr lang="en-US"/>
          </a:p>
        </p:txBody>
      </p:sp>
    </p:spTree>
    <p:extLst>
      <p:ext uri="{BB962C8B-B14F-4D97-AF65-F5344CB8AC3E}">
        <p14:creationId xmlns:p14="http://schemas.microsoft.com/office/powerpoint/2010/main" val="47759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EE838F-3910-EA45-83A7-FD006C98FC08}" type="datetimeFigureOut">
              <a:rPr lang="en-US"/>
              <a:pPr>
                <a:defRPr/>
              </a:pPr>
              <a:t>3/27/2023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B0810-D698-D147-BD66-724779AD4AD9}" type="slidenum">
              <a:rPr lang="en-US"/>
              <a:pPr>
                <a:defRPr/>
              </a:pPr>
              <a:t>‹#›</a:t>
            </a:fld>
            <a:endParaRPr lang="en-US"/>
          </a:p>
        </p:txBody>
      </p:sp>
    </p:spTree>
    <p:extLst>
      <p:ext uri="{BB962C8B-B14F-4D97-AF65-F5344CB8AC3E}">
        <p14:creationId xmlns:p14="http://schemas.microsoft.com/office/powerpoint/2010/main" val="88129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53BB0E-591F-A548-9FE1-2EEC787E45F0}" type="datetimeFigureOut">
              <a:rPr lang="en-US"/>
              <a:pPr>
                <a:defRPr/>
              </a:pPr>
              <a:t>3/27/2023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F5BF2A-9DA9-5645-8E09-FF027DA4CEE9}" type="slidenum">
              <a:rPr lang="en-US"/>
              <a:pPr>
                <a:defRPr/>
              </a:pPr>
              <a:t>‹#›</a:t>
            </a:fld>
            <a:endParaRPr lang="en-US"/>
          </a:p>
        </p:txBody>
      </p:sp>
    </p:spTree>
    <p:extLst>
      <p:ext uri="{BB962C8B-B14F-4D97-AF65-F5344CB8AC3E}">
        <p14:creationId xmlns:p14="http://schemas.microsoft.com/office/powerpoint/2010/main" val="167584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6B9DCF-FD3F-1847-956A-331D4F1C7C56}" type="datetimeFigureOut">
              <a:rPr lang="en-US"/>
              <a:pPr>
                <a:defRPr/>
              </a:pPr>
              <a:t>3/27/2023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28D98D-7F98-0249-A98B-E9161AAD7C15}" type="slidenum">
              <a:rPr lang="en-US"/>
              <a:pPr>
                <a:defRPr/>
              </a:pPr>
              <a:t>‹#›</a:t>
            </a:fld>
            <a:endParaRPr lang="en-US"/>
          </a:p>
        </p:txBody>
      </p:sp>
    </p:spTree>
    <p:extLst>
      <p:ext uri="{BB962C8B-B14F-4D97-AF65-F5344CB8AC3E}">
        <p14:creationId xmlns:p14="http://schemas.microsoft.com/office/powerpoint/2010/main" val="1676008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936F5A-12D1-8949-B6E5-BAA0A39B5DB9}" type="datetimeFigureOut">
              <a:rPr lang="en-US"/>
              <a:pPr>
                <a:defRPr/>
              </a:pPr>
              <a:t>3/27/2023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17674-6616-C644-9969-3EBA520BF635}" type="slidenum">
              <a:rPr lang="en-US"/>
              <a:pPr>
                <a:defRPr/>
              </a:pPr>
              <a:t>‹#›</a:t>
            </a:fld>
            <a:endParaRPr lang="en-US"/>
          </a:p>
        </p:txBody>
      </p:sp>
    </p:spTree>
    <p:extLst>
      <p:ext uri="{BB962C8B-B14F-4D97-AF65-F5344CB8AC3E}">
        <p14:creationId xmlns:p14="http://schemas.microsoft.com/office/powerpoint/2010/main" val="424173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altLang="en-US"/>
              <a:t>NEFMC 9/30/10</a:t>
            </a:r>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0F4289B7-B64E-C944-BD2B-2FDDF1FF7CB9}" type="slidenum">
              <a:rPr lang="en-US"/>
              <a:pPr>
                <a:defRPr/>
              </a:pPr>
              <a:t>‹#›</a:t>
            </a:fld>
            <a:endParaRPr lang="en-US"/>
          </a:p>
        </p:txBody>
      </p:sp>
    </p:spTree>
    <p:extLst>
      <p:ext uri="{BB962C8B-B14F-4D97-AF65-F5344CB8AC3E}">
        <p14:creationId xmlns:p14="http://schemas.microsoft.com/office/powerpoint/2010/main" val="3645400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1276BC-7E2B-5B45-BAC2-0CE28FE4B7A4}" type="datetimeFigureOut">
              <a:rPr lang="en-US"/>
              <a:pPr>
                <a:defRPr/>
              </a:pPr>
              <a:t>3/27/2023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7F3173-1E2D-A74B-873D-9A64B9C873B7}" type="slidenum">
              <a:rPr lang="en-US"/>
              <a:pPr>
                <a:defRPr/>
              </a:pPr>
              <a:t>‹#›</a:t>
            </a:fld>
            <a:endParaRPr lang="en-US"/>
          </a:p>
        </p:txBody>
      </p:sp>
    </p:spTree>
    <p:extLst>
      <p:ext uri="{BB962C8B-B14F-4D97-AF65-F5344CB8AC3E}">
        <p14:creationId xmlns:p14="http://schemas.microsoft.com/office/powerpoint/2010/main" val="3550108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EED969-D555-EF4B-ADE4-A29B4C0CFDC2}" type="datetimeFigureOut">
              <a:rPr lang="en-US"/>
              <a:pPr>
                <a:defRPr/>
              </a:pPr>
              <a:t>3/27/2023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054A8D-9464-7A4E-BE53-58D80230C849}" type="slidenum">
              <a:rPr lang="en-US"/>
              <a:pPr>
                <a:defRPr/>
              </a:pPr>
              <a:t>‹#›</a:t>
            </a:fld>
            <a:endParaRPr lang="en-US"/>
          </a:p>
        </p:txBody>
      </p:sp>
    </p:spTree>
    <p:extLst>
      <p:ext uri="{BB962C8B-B14F-4D97-AF65-F5344CB8AC3E}">
        <p14:creationId xmlns:p14="http://schemas.microsoft.com/office/powerpoint/2010/main" val="51980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F4BC24-8247-9C44-94AA-6A4659C0BCB7}"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225E63-4554-954D-A829-D5E75CF124E2}" type="slidenum">
              <a:rPr lang="en-US"/>
              <a:pPr>
                <a:defRPr/>
              </a:pPr>
              <a:t>‹#›</a:t>
            </a:fld>
            <a:endParaRPr lang="en-US"/>
          </a:p>
        </p:txBody>
      </p:sp>
    </p:spTree>
    <p:extLst>
      <p:ext uri="{BB962C8B-B14F-4D97-AF65-F5344CB8AC3E}">
        <p14:creationId xmlns:p14="http://schemas.microsoft.com/office/powerpoint/2010/main" val="411507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E5C01-DD7E-6D46-A9EA-D3A7246E9EA6}" type="datetimeFigureOut">
              <a:rPr lang="en-US"/>
              <a:pPr>
                <a:defRPr/>
              </a:pPr>
              <a:t>3/27/2023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F6559-652E-D342-844A-D41F1C8FE613}" type="slidenum">
              <a:rPr lang="en-US"/>
              <a:pPr>
                <a:defRPr/>
              </a:pPr>
              <a:t>‹#›</a:t>
            </a:fld>
            <a:endParaRPr lang="en-US"/>
          </a:p>
        </p:txBody>
      </p:sp>
    </p:spTree>
    <p:extLst>
      <p:ext uri="{BB962C8B-B14F-4D97-AF65-F5344CB8AC3E}">
        <p14:creationId xmlns:p14="http://schemas.microsoft.com/office/powerpoint/2010/main" val="428979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ltLang="en-US"/>
              <a:t>NEFMC 9/30/10</a:t>
            </a:r>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4AF10A90-ED1B-E24A-AF6E-A42F4B1F368B}" type="slidenum">
              <a:rPr lang="en-US"/>
              <a:pPr>
                <a:defRPr/>
              </a:pPr>
              <a:t>‹#›</a:t>
            </a:fld>
            <a:endParaRPr lang="en-US"/>
          </a:p>
        </p:txBody>
      </p:sp>
    </p:spTree>
    <p:extLst>
      <p:ext uri="{BB962C8B-B14F-4D97-AF65-F5344CB8AC3E}">
        <p14:creationId xmlns:p14="http://schemas.microsoft.com/office/powerpoint/2010/main" val="7952651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altLang="en-US"/>
              <a:t>NEFMC 9/30/10</a:t>
            </a:r>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231AEDFC-CE37-184B-BC5F-291B69D0982F}" type="slidenum">
              <a:rPr lang="en-US"/>
              <a:pPr>
                <a:defRPr/>
              </a:pPr>
              <a:t>‹#›</a:t>
            </a:fld>
            <a:endParaRPr lang="en-US"/>
          </a:p>
        </p:txBody>
      </p:sp>
    </p:spTree>
    <p:extLst>
      <p:ext uri="{BB962C8B-B14F-4D97-AF65-F5344CB8AC3E}">
        <p14:creationId xmlns:p14="http://schemas.microsoft.com/office/powerpoint/2010/main" val="162284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r>
              <a:rPr lang="en-US" altLang="en-US"/>
              <a:t>NEFMC 9/30/10</a:t>
            </a:r>
          </a:p>
        </p:txBody>
      </p:sp>
      <p:sp>
        <p:nvSpPr>
          <p:cNvPr id="8" name="Footer Placeholder 21"/>
          <p:cNvSpPr>
            <a:spLocks noGrp="1"/>
          </p:cNvSpPr>
          <p:nvPr>
            <p:ph type="ftr" sz="quarter" idx="11"/>
          </p:nvPr>
        </p:nvSpPr>
        <p:spPr/>
        <p:txBody>
          <a:bodyPr/>
          <a:lstStyle>
            <a:lvl1pPr>
              <a:defRPr/>
            </a:lvl1pPr>
          </a:lstStyle>
          <a:p>
            <a:pPr>
              <a:defRPr/>
            </a:pPr>
            <a:endParaRPr lang="en-US" altLang="en-US"/>
          </a:p>
        </p:txBody>
      </p:sp>
      <p:sp>
        <p:nvSpPr>
          <p:cNvPr id="9" name="Slide Number Placeholder 17"/>
          <p:cNvSpPr>
            <a:spLocks noGrp="1"/>
          </p:cNvSpPr>
          <p:nvPr>
            <p:ph type="sldNum" sz="quarter" idx="12"/>
          </p:nvPr>
        </p:nvSpPr>
        <p:spPr/>
        <p:txBody>
          <a:bodyPr/>
          <a:lstStyle>
            <a:lvl1pPr>
              <a:defRPr/>
            </a:lvl1pPr>
          </a:lstStyle>
          <a:p>
            <a:pPr>
              <a:defRPr/>
            </a:pPr>
            <a:fld id="{64B8641A-0607-6A46-9961-23F9F48CC70F}" type="slidenum">
              <a:rPr lang="en-US"/>
              <a:pPr>
                <a:defRPr/>
              </a:pPr>
              <a:t>‹#›</a:t>
            </a:fld>
            <a:endParaRPr lang="en-US"/>
          </a:p>
        </p:txBody>
      </p:sp>
    </p:spTree>
    <p:extLst>
      <p:ext uri="{BB962C8B-B14F-4D97-AF65-F5344CB8AC3E}">
        <p14:creationId xmlns:p14="http://schemas.microsoft.com/office/powerpoint/2010/main" val="397784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ltLang="en-US"/>
              <a:t>NEFMC 9/30/10</a:t>
            </a:r>
          </a:p>
        </p:txBody>
      </p:sp>
      <p:sp>
        <p:nvSpPr>
          <p:cNvPr id="4" name="Footer Placeholder 21"/>
          <p:cNvSpPr>
            <a:spLocks noGrp="1"/>
          </p:cNvSpPr>
          <p:nvPr>
            <p:ph type="ftr" sz="quarter" idx="11"/>
          </p:nvPr>
        </p:nvSpPr>
        <p:spPr/>
        <p:txBody>
          <a:bodyPr/>
          <a:lstStyle>
            <a:lvl1pPr>
              <a:defRPr/>
            </a:lvl1pPr>
          </a:lstStyle>
          <a:p>
            <a:pPr>
              <a:defRPr/>
            </a:pPr>
            <a:endParaRPr lang="en-US" altLang="en-US"/>
          </a:p>
        </p:txBody>
      </p:sp>
      <p:sp>
        <p:nvSpPr>
          <p:cNvPr id="5" name="Slide Number Placeholder 17"/>
          <p:cNvSpPr>
            <a:spLocks noGrp="1"/>
          </p:cNvSpPr>
          <p:nvPr>
            <p:ph type="sldNum" sz="quarter" idx="12"/>
          </p:nvPr>
        </p:nvSpPr>
        <p:spPr/>
        <p:txBody>
          <a:bodyPr/>
          <a:lstStyle>
            <a:lvl1pPr>
              <a:defRPr/>
            </a:lvl1pPr>
          </a:lstStyle>
          <a:p>
            <a:pPr>
              <a:defRPr/>
            </a:pPr>
            <a:fld id="{DF3350CF-8281-6349-AFC5-4104056EC8C8}" type="slidenum">
              <a:rPr lang="en-US"/>
              <a:pPr>
                <a:defRPr/>
              </a:pPr>
              <a:t>‹#›</a:t>
            </a:fld>
            <a:endParaRPr lang="en-US"/>
          </a:p>
        </p:txBody>
      </p:sp>
    </p:spTree>
    <p:extLst>
      <p:ext uri="{BB962C8B-B14F-4D97-AF65-F5344CB8AC3E}">
        <p14:creationId xmlns:p14="http://schemas.microsoft.com/office/powerpoint/2010/main" val="364484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ltLang="en-US"/>
              <a:t>NEFMC 9/30/10</a:t>
            </a:r>
          </a:p>
        </p:txBody>
      </p:sp>
      <p:sp>
        <p:nvSpPr>
          <p:cNvPr id="3" name="Footer Placeholder 21"/>
          <p:cNvSpPr>
            <a:spLocks noGrp="1"/>
          </p:cNvSpPr>
          <p:nvPr>
            <p:ph type="ftr" sz="quarter" idx="11"/>
          </p:nvPr>
        </p:nvSpPr>
        <p:spPr/>
        <p:txBody>
          <a:bodyPr/>
          <a:lstStyle>
            <a:lvl1pPr>
              <a:defRPr/>
            </a:lvl1pPr>
          </a:lstStyle>
          <a:p>
            <a:pPr>
              <a:defRPr/>
            </a:pPr>
            <a:endParaRPr lang="en-US" altLang="en-US"/>
          </a:p>
        </p:txBody>
      </p:sp>
      <p:sp>
        <p:nvSpPr>
          <p:cNvPr id="4" name="Slide Number Placeholder 17"/>
          <p:cNvSpPr>
            <a:spLocks noGrp="1"/>
          </p:cNvSpPr>
          <p:nvPr>
            <p:ph type="sldNum" sz="quarter" idx="12"/>
          </p:nvPr>
        </p:nvSpPr>
        <p:spPr/>
        <p:txBody>
          <a:bodyPr/>
          <a:lstStyle>
            <a:lvl1pPr>
              <a:defRPr/>
            </a:lvl1pPr>
          </a:lstStyle>
          <a:p>
            <a:pPr>
              <a:defRPr/>
            </a:pPr>
            <a:fld id="{48E63C91-AD3B-9F4C-9DB5-724C3B34EE41}" type="slidenum">
              <a:rPr lang="en-US"/>
              <a:pPr>
                <a:defRPr/>
              </a:pPr>
              <a:t>‹#›</a:t>
            </a:fld>
            <a:endParaRPr lang="en-US"/>
          </a:p>
        </p:txBody>
      </p:sp>
    </p:spTree>
    <p:extLst>
      <p:ext uri="{BB962C8B-B14F-4D97-AF65-F5344CB8AC3E}">
        <p14:creationId xmlns:p14="http://schemas.microsoft.com/office/powerpoint/2010/main" val="230185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altLang="en-US"/>
              <a:t>NEFMC 9/30/10</a:t>
            </a:r>
          </a:p>
        </p:txBody>
      </p:sp>
      <p:sp>
        <p:nvSpPr>
          <p:cNvPr id="6" name="Footer Placeholder 21"/>
          <p:cNvSpPr>
            <a:spLocks noGrp="1"/>
          </p:cNvSpPr>
          <p:nvPr>
            <p:ph type="ftr" sz="quarter" idx="11"/>
          </p:nvPr>
        </p:nvSpPr>
        <p:spPr/>
        <p:txBody>
          <a:bodyPr/>
          <a:lstStyle>
            <a:lvl1pPr>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2DFE1605-314D-2E41-AF34-122F39FCCAC3}" type="slidenum">
              <a:rPr lang="en-US"/>
              <a:pPr>
                <a:defRPr/>
              </a:pPr>
              <a:t>‹#›</a:t>
            </a:fld>
            <a:endParaRPr lang="en-US"/>
          </a:p>
        </p:txBody>
      </p:sp>
    </p:spTree>
    <p:extLst>
      <p:ext uri="{BB962C8B-B14F-4D97-AF65-F5344CB8AC3E}">
        <p14:creationId xmlns:p14="http://schemas.microsoft.com/office/powerpoint/2010/main" val="6905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r>
              <a:rPr lang="en-US" altLang="en-US"/>
              <a:t>NEFMC 9/30/10</a:t>
            </a:r>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1B63132A-CFA6-564D-97B7-7BAC42497703}" type="slidenum">
              <a:rPr lang="en-US"/>
              <a:pPr>
                <a:defRPr/>
              </a:pPr>
              <a:t>‹#›</a:t>
            </a:fld>
            <a:endParaRPr lang="en-US"/>
          </a:p>
        </p:txBody>
      </p:sp>
    </p:spTree>
    <p:extLst>
      <p:ext uri="{BB962C8B-B14F-4D97-AF65-F5344CB8AC3E}">
        <p14:creationId xmlns:p14="http://schemas.microsoft.com/office/powerpoint/2010/main" val="147430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946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946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US" altLang="en-US"/>
              <a:t>NEFMC 9/30/10</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390794DE-44DE-7443-A312-020B2B86B734}" type="slidenum">
              <a:rPr lang="en-US"/>
              <a:pPr>
                <a:defRPr/>
              </a:pPr>
              <a:t>‹#›</a:t>
            </a:fld>
            <a:endParaRPr lang="en-US"/>
          </a:p>
        </p:txBody>
      </p:sp>
      <p:grpSp>
        <p:nvGrpSpPr>
          <p:cNvPr id="1946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07" r:id="rId1"/>
    <p:sldLayoutId id="2147483788" r:id="rId2"/>
    <p:sldLayoutId id="2147483808" r:id="rId3"/>
    <p:sldLayoutId id="2147483789" r:id="rId4"/>
    <p:sldLayoutId id="2147483790" r:id="rId5"/>
    <p:sldLayoutId id="2147483791" r:id="rId6"/>
    <p:sldLayoutId id="2147483792" r:id="rId7"/>
    <p:sldLayoutId id="2147483793" r:id="rId8"/>
    <p:sldLayoutId id="2147483809" r:id="rId9"/>
    <p:sldLayoutId id="2147483794" r:id="rId10"/>
    <p:sldLayoutId id="2147483795" r:id="rId11"/>
    <p:sldLayoutId id="2147483810" r:id="rId12"/>
  </p:sldLayoutIdLst>
  <p:hf hdr="0" ftr="0"/>
  <p:txStyles>
    <p:titleStyle>
      <a:lvl1pPr algn="l" rtl="0" eaLnBrk="1" fontAlgn="base" hangingPunct="1">
        <a:spcBef>
          <a:spcPct val="0"/>
        </a:spcBef>
        <a:spcAft>
          <a:spcPct val="0"/>
        </a:spcAft>
        <a:defRPr sz="50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1" fontAlgn="base" hangingPunct="1">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1" fontAlgn="base" hangingPunct="1">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1" fontAlgn="base" hangingPunct="1">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1" fontAlgn="base" hangingPunct="1">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3A7DD4FC-C601-C84E-8498-BD4CA3B6A26D}" type="datetimeFigureOut">
              <a:rPr lang="en-US"/>
              <a:pPr>
                <a:defRPr/>
              </a:pPr>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8B51F53-1CE2-AF47-8D26-0518261E07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C0D1-8D12-7186-EE11-D09B6C78F306}"/>
              </a:ext>
            </a:extLst>
          </p:cNvPr>
          <p:cNvSpPr>
            <a:spLocks noGrp="1"/>
          </p:cNvSpPr>
          <p:nvPr>
            <p:ph type="ctrTitle"/>
          </p:nvPr>
        </p:nvSpPr>
        <p:spPr/>
        <p:txBody>
          <a:bodyPr/>
          <a:lstStyle/>
          <a:p>
            <a:r>
              <a:rPr lang="en-US" dirty="0" err="1"/>
              <a:t>ShAC</a:t>
            </a:r>
            <a:r>
              <a:rPr lang="en-US" dirty="0"/>
              <a:t> Management Committee</a:t>
            </a:r>
          </a:p>
        </p:txBody>
      </p:sp>
      <p:sp>
        <p:nvSpPr>
          <p:cNvPr id="3" name="Subtitle 2">
            <a:extLst>
              <a:ext uri="{FF2B5EF4-FFF2-40B4-BE49-F238E27FC236}">
                <a16:creationId xmlns:a16="http://schemas.microsoft.com/office/drawing/2014/main" id="{2BD7B114-BB74-BA9D-B3B8-269D5FEA309C}"/>
              </a:ext>
            </a:extLst>
          </p:cNvPr>
          <p:cNvSpPr>
            <a:spLocks noGrp="1"/>
          </p:cNvSpPr>
          <p:nvPr>
            <p:ph type="subTitle" idx="1"/>
          </p:nvPr>
        </p:nvSpPr>
        <p:spPr>
          <a:xfrm>
            <a:off x="644652" y="4346136"/>
            <a:ext cx="7854696" cy="1752600"/>
          </a:xfrm>
        </p:spPr>
        <p:txBody>
          <a:bodyPr/>
          <a:lstStyle/>
          <a:p>
            <a:r>
              <a:rPr lang="en-US" dirty="0"/>
              <a:t>Presentation to the </a:t>
            </a:r>
            <a:r>
              <a:rPr lang="en-US" dirty="0" err="1"/>
              <a:t>ShAC</a:t>
            </a:r>
            <a:endParaRPr lang="en-US" dirty="0"/>
          </a:p>
          <a:p>
            <a:r>
              <a:rPr lang="en-US" dirty="0"/>
              <a:t>Q1 Meeting - March 27, 2023</a:t>
            </a:r>
          </a:p>
          <a:p>
            <a:r>
              <a:rPr lang="en-US" dirty="0"/>
              <a:t>Co-Chairs: Jessica Joyce and Amanda Lyons  </a:t>
            </a:r>
          </a:p>
        </p:txBody>
      </p:sp>
      <p:sp>
        <p:nvSpPr>
          <p:cNvPr id="5" name="Slide Number Placeholder 4">
            <a:extLst>
              <a:ext uri="{FF2B5EF4-FFF2-40B4-BE49-F238E27FC236}">
                <a16:creationId xmlns:a16="http://schemas.microsoft.com/office/drawing/2014/main" id="{24C3F5BE-21D5-B01B-B3E0-3D59E55B34F0}"/>
              </a:ext>
            </a:extLst>
          </p:cNvPr>
          <p:cNvSpPr>
            <a:spLocks noGrp="1"/>
          </p:cNvSpPr>
          <p:nvPr>
            <p:ph type="sldNum" sz="quarter" idx="12"/>
          </p:nvPr>
        </p:nvSpPr>
        <p:spPr/>
        <p:txBody>
          <a:bodyPr/>
          <a:lstStyle/>
          <a:p>
            <a:pPr>
              <a:defRPr/>
            </a:pPr>
            <a:fld id="{CFC2EEA7-4E24-7944-912B-8E9E73678D7B}" type="slidenum">
              <a:rPr lang="en-US" smtClean="0"/>
              <a:pPr>
                <a:defRPr/>
              </a:pPr>
              <a:t>1</a:t>
            </a:fld>
            <a:endParaRPr lang="en-US"/>
          </a:p>
        </p:txBody>
      </p:sp>
    </p:spTree>
    <p:extLst>
      <p:ext uri="{BB962C8B-B14F-4D97-AF65-F5344CB8AC3E}">
        <p14:creationId xmlns:p14="http://schemas.microsoft.com/office/powerpoint/2010/main" val="13469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72F6-7229-3582-E4DB-9CCE34315346}"/>
              </a:ext>
            </a:extLst>
          </p:cNvPr>
          <p:cNvSpPr>
            <a:spLocks noGrp="1"/>
          </p:cNvSpPr>
          <p:nvPr>
            <p:ph type="title"/>
          </p:nvPr>
        </p:nvSpPr>
        <p:spPr>
          <a:xfrm>
            <a:off x="457200" y="704850"/>
            <a:ext cx="8229600" cy="832120"/>
          </a:xfrm>
        </p:spPr>
        <p:txBody>
          <a:bodyPr/>
          <a:lstStyle/>
          <a:p>
            <a:r>
              <a:rPr lang="en-US" dirty="0"/>
              <a:t>Data and Information</a:t>
            </a:r>
          </a:p>
        </p:txBody>
      </p:sp>
      <p:sp>
        <p:nvSpPr>
          <p:cNvPr id="3" name="Content Placeholder 2">
            <a:extLst>
              <a:ext uri="{FF2B5EF4-FFF2-40B4-BE49-F238E27FC236}">
                <a16:creationId xmlns:a16="http://schemas.microsoft.com/office/drawing/2014/main" id="{0FDA33A1-CE2E-8EA7-456E-DABA10E40925}"/>
              </a:ext>
            </a:extLst>
          </p:cNvPr>
          <p:cNvSpPr>
            <a:spLocks noGrp="1"/>
          </p:cNvSpPr>
          <p:nvPr>
            <p:ph idx="1"/>
          </p:nvPr>
        </p:nvSpPr>
        <p:spPr>
          <a:xfrm>
            <a:off x="457200" y="1536971"/>
            <a:ext cx="8229600" cy="4787630"/>
          </a:xfrm>
        </p:spPr>
        <p:txBody>
          <a:bodyPr/>
          <a:lstStyle/>
          <a:p>
            <a:pPr marL="342900" marR="0" lvl="0" indent="-342900" rtl="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more environmental information on factors such as nutrient levels, temperatures, salinity, river flow measurements, etc. This data can be collected (using standard protocols) from increased measurements during current water quality testing, or providing funds for municipalities to take similar biological measurements. </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model language for comprehensive plans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More real-time modeling efforts like Bigelow Lab's PSP forecast </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DMR should conduct statewide stock assessments on a regular basis and share the information with municipal shellfish programs.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stock assessment efforts by towns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Define the economic significance of the shellfish industry</a:t>
            </a:r>
          </a:p>
          <a:p>
            <a:pPr marL="0" indent="0">
              <a:buNone/>
            </a:pPr>
            <a:endParaRPr lang="en-US" dirty="0"/>
          </a:p>
        </p:txBody>
      </p:sp>
      <p:sp>
        <p:nvSpPr>
          <p:cNvPr id="5" name="Slide Number Placeholder 4">
            <a:extLst>
              <a:ext uri="{FF2B5EF4-FFF2-40B4-BE49-F238E27FC236}">
                <a16:creationId xmlns:a16="http://schemas.microsoft.com/office/drawing/2014/main" id="{FF7E267C-DA28-6DC6-C1B0-366B6F347AE5}"/>
              </a:ext>
            </a:extLst>
          </p:cNvPr>
          <p:cNvSpPr>
            <a:spLocks noGrp="1"/>
          </p:cNvSpPr>
          <p:nvPr>
            <p:ph type="sldNum" sz="quarter" idx="12"/>
          </p:nvPr>
        </p:nvSpPr>
        <p:spPr/>
        <p:txBody>
          <a:bodyPr/>
          <a:lstStyle/>
          <a:p>
            <a:pPr>
              <a:defRPr/>
            </a:pPr>
            <a:fld id="{0F4289B7-B64E-C944-BD2B-2FDDF1FF7CB9}" type="slidenum">
              <a:rPr lang="en-US" smtClean="0"/>
              <a:pPr>
                <a:defRPr/>
              </a:pPr>
              <a:t>10</a:t>
            </a:fld>
            <a:endParaRPr lang="en-US"/>
          </a:p>
        </p:txBody>
      </p:sp>
    </p:spTree>
    <p:extLst>
      <p:ext uri="{BB962C8B-B14F-4D97-AF65-F5344CB8AC3E}">
        <p14:creationId xmlns:p14="http://schemas.microsoft.com/office/powerpoint/2010/main" val="201378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C2EC-2BFF-8969-99CE-7E1B6F376F9B}"/>
              </a:ext>
            </a:extLst>
          </p:cNvPr>
          <p:cNvSpPr>
            <a:spLocks noGrp="1"/>
          </p:cNvSpPr>
          <p:nvPr>
            <p:ph type="title"/>
          </p:nvPr>
        </p:nvSpPr>
        <p:spPr>
          <a:xfrm>
            <a:off x="457200" y="704850"/>
            <a:ext cx="8229600" cy="822393"/>
          </a:xfrm>
        </p:spPr>
        <p:txBody>
          <a:bodyPr/>
          <a:lstStyle/>
          <a:p>
            <a:r>
              <a:rPr lang="en-US" dirty="0"/>
              <a:t>Shellfish Committees</a:t>
            </a:r>
          </a:p>
        </p:txBody>
      </p:sp>
      <p:sp>
        <p:nvSpPr>
          <p:cNvPr id="3" name="Content Placeholder 2">
            <a:extLst>
              <a:ext uri="{FF2B5EF4-FFF2-40B4-BE49-F238E27FC236}">
                <a16:creationId xmlns:a16="http://schemas.microsoft.com/office/drawing/2014/main" id="{C1E8C283-3AEF-06BA-650E-5ED7D2B363DA}"/>
              </a:ext>
            </a:extLst>
          </p:cNvPr>
          <p:cNvSpPr>
            <a:spLocks noGrp="1"/>
          </p:cNvSpPr>
          <p:nvPr>
            <p:ph idx="1"/>
          </p:nvPr>
        </p:nvSpPr>
        <p:spPr>
          <a:xfrm>
            <a:off x="457200" y="1605065"/>
            <a:ext cx="8229600" cy="4719536"/>
          </a:xfrm>
        </p:spPr>
        <p:txBody>
          <a:bodyPr/>
          <a:lstStyle/>
          <a:p>
            <a:pPr marL="342900" marR="0" lvl="0" indent="-342900" rtl="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Providing resources and training for shellfish committees to learn key skills for running productive meetings </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Encourage committee participation from younger harvesters.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Educating shellfish conservation committees on the responsibilities of managing the resource and introducing them to the information and tools to achieve this.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Develop leadership in municipal shellfish programs</a:t>
            </a:r>
          </a:p>
          <a:p>
            <a:pPr marL="0" indent="0">
              <a:buNone/>
            </a:pPr>
            <a:endParaRPr lang="en-US" dirty="0"/>
          </a:p>
        </p:txBody>
      </p:sp>
      <p:sp>
        <p:nvSpPr>
          <p:cNvPr id="5" name="Slide Number Placeholder 4">
            <a:extLst>
              <a:ext uri="{FF2B5EF4-FFF2-40B4-BE49-F238E27FC236}">
                <a16:creationId xmlns:a16="http://schemas.microsoft.com/office/drawing/2014/main" id="{224C77DC-16E9-5AE0-A092-21A14E71B418}"/>
              </a:ext>
            </a:extLst>
          </p:cNvPr>
          <p:cNvSpPr>
            <a:spLocks noGrp="1"/>
          </p:cNvSpPr>
          <p:nvPr>
            <p:ph type="sldNum" sz="quarter" idx="12"/>
          </p:nvPr>
        </p:nvSpPr>
        <p:spPr/>
        <p:txBody>
          <a:bodyPr/>
          <a:lstStyle/>
          <a:p>
            <a:pPr>
              <a:defRPr/>
            </a:pPr>
            <a:fld id="{0F4289B7-B64E-C944-BD2B-2FDDF1FF7CB9}" type="slidenum">
              <a:rPr lang="en-US" smtClean="0"/>
              <a:pPr>
                <a:defRPr/>
              </a:pPr>
              <a:t>11</a:t>
            </a:fld>
            <a:endParaRPr lang="en-US"/>
          </a:p>
        </p:txBody>
      </p:sp>
    </p:spTree>
    <p:extLst>
      <p:ext uri="{BB962C8B-B14F-4D97-AF65-F5344CB8AC3E}">
        <p14:creationId xmlns:p14="http://schemas.microsoft.com/office/powerpoint/2010/main" val="229460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777F-9708-DFFD-563B-56A6D8A512DB}"/>
              </a:ext>
            </a:extLst>
          </p:cNvPr>
          <p:cNvSpPr>
            <a:spLocks noGrp="1"/>
          </p:cNvSpPr>
          <p:nvPr>
            <p:ph type="title"/>
          </p:nvPr>
        </p:nvSpPr>
        <p:spPr>
          <a:xfrm>
            <a:off x="457200" y="704850"/>
            <a:ext cx="8229600" cy="861303"/>
          </a:xfrm>
        </p:spPr>
        <p:txBody>
          <a:bodyPr/>
          <a:lstStyle/>
          <a:p>
            <a:r>
              <a:rPr lang="en-US" dirty="0"/>
              <a:t>Water Quality</a:t>
            </a:r>
          </a:p>
        </p:txBody>
      </p:sp>
      <p:sp>
        <p:nvSpPr>
          <p:cNvPr id="3" name="Content Placeholder 2">
            <a:extLst>
              <a:ext uri="{FF2B5EF4-FFF2-40B4-BE49-F238E27FC236}">
                <a16:creationId xmlns:a16="http://schemas.microsoft.com/office/drawing/2014/main" id="{7378249C-6F2A-BD89-ADEB-9E7242F78702}"/>
              </a:ext>
            </a:extLst>
          </p:cNvPr>
          <p:cNvSpPr>
            <a:spLocks noGrp="1"/>
          </p:cNvSpPr>
          <p:nvPr>
            <p:ph idx="1"/>
          </p:nvPr>
        </p:nvSpPr>
        <p:spPr>
          <a:xfrm>
            <a:off x="457200" y="1566153"/>
            <a:ext cx="8229600" cy="4758447"/>
          </a:xfrm>
        </p:spPr>
        <p:txBody>
          <a:bodyPr/>
          <a:lstStyle/>
          <a:p>
            <a:pPr marL="342900" marR="0" lvl="0" indent="-342900" rtl="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Improve coordination between DMR water quality sampling and town efforts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Improve coordination with municipal officials to solve pollution problems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Plan community efforts to improve water quality</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Incentivize landowners to maintain septic systems and remove overboard discharges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Educate up-river towns of pollution impacts downstream</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Reduce the impact of dredging on shellfish flats </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Consider the impacts of contaminants like PFAS from industrial sites on shellfish flats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DengXian" panose="02010600030101010101" pitchFamily="2" charset="-122"/>
                <a:cs typeface="Arial" panose="020B0604020202020204" pitchFamily="34" charset="0"/>
              </a:rPr>
              <a:t>Towns can conduct independent shoreline sanitation surveys, water testing, and pollution tracking. </a:t>
            </a:r>
          </a:p>
          <a:p>
            <a:pPr marL="0" indent="0">
              <a:buNone/>
            </a:pPr>
            <a:endParaRPr lang="en-US" dirty="0"/>
          </a:p>
        </p:txBody>
      </p:sp>
      <p:sp>
        <p:nvSpPr>
          <p:cNvPr id="5" name="Slide Number Placeholder 4">
            <a:extLst>
              <a:ext uri="{FF2B5EF4-FFF2-40B4-BE49-F238E27FC236}">
                <a16:creationId xmlns:a16="http://schemas.microsoft.com/office/drawing/2014/main" id="{F2D7DEC2-CB45-8959-040F-6EB625CAFB11}"/>
              </a:ext>
            </a:extLst>
          </p:cNvPr>
          <p:cNvSpPr>
            <a:spLocks noGrp="1"/>
          </p:cNvSpPr>
          <p:nvPr>
            <p:ph type="sldNum" sz="quarter" idx="12"/>
          </p:nvPr>
        </p:nvSpPr>
        <p:spPr/>
        <p:txBody>
          <a:bodyPr/>
          <a:lstStyle/>
          <a:p>
            <a:pPr>
              <a:defRPr/>
            </a:pPr>
            <a:fld id="{0F4289B7-B64E-C944-BD2B-2FDDF1FF7CB9}" type="slidenum">
              <a:rPr lang="en-US" smtClean="0"/>
              <a:pPr>
                <a:defRPr/>
              </a:pPr>
              <a:t>12</a:t>
            </a:fld>
            <a:endParaRPr lang="en-US"/>
          </a:p>
        </p:txBody>
      </p:sp>
    </p:spTree>
    <p:extLst>
      <p:ext uri="{BB962C8B-B14F-4D97-AF65-F5344CB8AC3E}">
        <p14:creationId xmlns:p14="http://schemas.microsoft.com/office/powerpoint/2010/main" val="378279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777F-9708-DFFD-563B-56A6D8A512DB}"/>
              </a:ext>
            </a:extLst>
          </p:cNvPr>
          <p:cNvSpPr>
            <a:spLocks noGrp="1"/>
          </p:cNvSpPr>
          <p:nvPr>
            <p:ph type="title"/>
          </p:nvPr>
        </p:nvSpPr>
        <p:spPr>
          <a:xfrm>
            <a:off x="457200" y="704850"/>
            <a:ext cx="8229600" cy="861303"/>
          </a:xfrm>
        </p:spPr>
        <p:txBody>
          <a:bodyPr/>
          <a:lstStyle/>
          <a:p>
            <a:r>
              <a:rPr lang="en-US" dirty="0"/>
              <a:t>Water Quality (</a:t>
            </a:r>
            <a:r>
              <a:rPr lang="en-US" dirty="0" err="1"/>
              <a:t>con’t</a:t>
            </a:r>
            <a:r>
              <a:rPr lang="en-US" dirty="0"/>
              <a:t>)</a:t>
            </a:r>
          </a:p>
        </p:txBody>
      </p:sp>
      <p:sp>
        <p:nvSpPr>
          <p:cNvPr id="3" name="Content Placeholder 2">
            <a:extLst>
              <a:ext uri="{FF2B5EF4-FFF2-40B4-BE49-F238E27FC236}">
                <a16:creationId xmlns:a16="http://schemas.microsoft.com/office/drawing/2014/main" id="{7378249C-6F2A-BD89-ADEB-9E7242F78702}"/>
              </a:ext>
            </a:extLst>
          </p:cNvPr>
          <p:cNvSpPr>
            <a:spLocks noGrp="1"/>
          </p:cNvSpPr>
          <p:nvPr>
            <p:ph idx="1"/>
          </p:nvPr>
        </p:nvSpPr>
        <p:spPr>
          <a:xfrm>
            <a:off x="457200" y="1566153"/>
            <a:ext cx="8229600" cy="4758447"/>
          </a:xfrm>
        </p:spPr>
        <p:txBody>
          <a:bodyPr/>
          <a:lstStyle/>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Training citizens, including harvesters, landowners, and municipal officials, to recognize pollutions sources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Educate citizens, municipal officials, etc. about wildlife and domestic animal waste</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Clarity around who to contact/involve regarding pollution issues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Increase involvement of local Code Enforcement Officers (CEOs) in pollution/water quality issues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Establish priority system for reopening flats</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Establish guidelines around lab results (especially water quality)</a:t>
            </a:r>
          </a:p>
          <a:p>
            <a:pPr marL="342900" marR="0" lvl="0" indent="-342900">
              <a:spcBef>
                <a:spcPts val="0"/>
              </a:spcBef>
              <a:spcAft>
                <a:spcPts val="0"/>
              </a:spcAft>
              <a:buFont typeface="+mj-lt"/>
              <a:buAutoNum type="arabicPeriod" startAt="9"/>
            </a:pPr>
            <a:r>
              <a:rPr lang="en-US" sz="2400" dirty="0">
                <a:effectLst/>
                <a:latin typeface="Calibri" panose="020F0502020204030204" pitchFamily="34" charset="0"/>
                <a:ea typeface="DengXian" panose="02010600030101010101" pitchFamily="2" charset="-122"/>
                <a:cs typeface="Arial" panose="020B0604020202020204" pitchFamily="34" charset="0"/>
              </a:rPr>
              <a:t>Real-time communication around water testing results</a:t>
            </a:r>
          </a:p>
          <a:p>
            <a:pPr marL="0" indent="0">
              <a:buNone/>
            </a:pPr>
            <a:endParaRPr lang="en-US" dirty="0"/>
          </a:p>
        </p:txBody>
      </p:sp>
      <p:sp>
        <p:nvSpPr>
          <p:cNvPr id="5" name="Slide Number Placeholder 4">
            <a:extLst>
              <a:ext uri="{FF2B5EF4-FFF2-40B4-BE49-F238E27FC236}">
                <a16:creationId xmlns:a16="http://schemas.microsoft.com/office/drawing/2014/main" id="{F2D7DEC2-CB45-8959-040F-6EB625CAFB11}"/>
              </a:ext>
            </a:extLst>
          </p:cNvPr>
          <p:cNvSpPr>
            <a:spLocks noGrp="1"/>
          </p:cNvSpPr>
          <p:nvPr>
            <p:ph type="sldNum" sz="quarter" idx="12"/>
          </p:nvPr>
        </p:nvSpPr>
        <p:spPr/>
        <p:txBody>
          <a:bodyPr/>
          <a:lstStyle/>
          <a:p>
            <a:pPr>
              <a:defRPr/>
            </a:pPr>
            <a:fld id="{0F4289B7-B64E-C944-BD2B-2FDDF1FF7CB9}" type="slidenum">
              <a:rPr lang="en-US" smtClean="0"/>
              <a:pPr>
                <a:defRPr/>
              </a:pPr>
              <a:t>13</a:t>
            </a:fld>
            <a:endParaRPr lang="en-US"/>
          </a:p>
        </p:txBody>
      </p:sp>
    </p:spTree>
    <p:extLst>
      <p:ext uri="{BB962C8B-B14F-4D97-AF65-F5344CB8AC3E}">
        <p14:creationId xmlns:p14="http://schemas.microsoft.com/office/powerpoint/2010/main" val="275060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CCD1-EA77-5B8D-836F-E013F8C5FF0E}"/>
              </a:ext>
            </a:extLst>
          </p:cNvPr>
          <p:cNvSpPr>
            <a:spLocks noGrp="1"/>
          </p:cNvSpPr>
          <p:nvPr>
            <p:ph type="title"/>
          </p:nvPr>
        </p:nvSpPr>
        <p:spPr>
          <a:xfrm>
            <a:off x="457200" y="704850"/>
            <a:ext cx="8229600" cy="773754"/>
          </a:xfrm>
        </p:spPr>
        <p:txBody>
          <a:bodyPr/>
          <a:lstStyle/>
          <a:p>
            <a:r>
              <a:rPr lang="en-US" dirty="0"/>
              <a:t>Enforcement</a:t>
            </a:r>
          </a:p>
        </p:txBody>
      </p:sp>
      <p:sp>
        <p:nvSpPr>
          <p:cNvPr id="3" name="Content Placeholder 2">
            <a:extLst>
              <a:ext uri="{FF2B5EF4-FFF2-40B4-BE49-F238E27FC236}">
                <a16:creationId xmlns:a16="http://schemas.microsoft.com/office/drawing/2014/main" id="{4543FF06-E007-E5EF-20C7-2ECA5A412A97}"/>
              </a:ext>
            </a:extLst>
          </p:cNvPr>
          <p:cNvSpPr>
            <a:spLocks noGrp="1"/>
          </p:cNvSpPr>
          <p:nvPr>
            <p:ph idx="1"/>
          </p:nvPr>
        </p:nvSpPr>
        <p:spPr/>
        <p:txBody>
          <a:bodyPr/>
          <a:lstStyle/>
          <a:p>
            <a:pPr marL="342900" marR="0" lvl="0" indent="-342900" rtl="0">
              <a:spcBef>
                <a:spcPts val="0"/>
              </a:spcBef>
              <a:spcAft>
                <a:spcPts val="0"/>
              </a:spcAft>
              <a:buFont typeface="+mj-lt"/>
              <a:buAutoNum type="arabicPeriod"/>
            </a:pPr>
            <a:r>
              <a:rPr lang="en-US" sz="2800" dirty="0">
                <a:effectLst/>
                <a:latin typeface="Calibri" panose="020F0502020204030204" pitchFamily="34" charset="0"/>
                <a:ea typeface="DengXian" panose="02010600030101010101" pitchFamily="2" charset="-122"/>
                <a:cs typeface="Arial" panose="020B0604020202020204" pitchFamily="34" charset="0"/>
              </a:rPr>
              <a:t>Increase the number of DMR Marine Patrol Officers (MPOs)</a:t>
            </a: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DengXian" panose="02010600030101010101" pitchFamily="2" charset="-122"/>
                <a:cs typeface="Arial" panose="020B0604020202020204" pitchFamily="34" charset="0"/>
              </a:rPr>
              <a:t>Clarify roles between DMR MPOs and municipal wardens</a:t>
            </a:r>
          </a:p>
          <a:p>
            <a:pPr marL="0" indent="0">
              <a:buNone/>
            </a:pPr>
            <a:endParaRPr lang="en-US" dirty="0"/>
          </a:p>
        </p:txBody>
      </p:sp>
      <p:sp>
        <p:nvSpPr>
          <p:cNvPr id="5" name="Slide Number Placeholder 4">
            <a:extLst>
              <a:ext uri="{FF2B5EF4-FFF2-40B4-BE49-F238E27FC236}">
                <a16:creationId xmlns:a16="http://schemas.microsoft.com/office/drawing/2014/main" id="{958D70AF-CE4F-FEE6-696D-0AACD32BD4B1}"/>
              </a:ext>
            </a:extLst>
          </p:cNvPr>
          <p:cNvSpPr>
            <a:spLocks noGrp="1"/>
          </p:cNvSpPr>
          <p:nvPr>
            <p:ph type="sldNum" sz="quarter" idx="12"/>
          </p:nvPr>
        </p:nvSpPr>
        <p:spPr/>
        <p:txBody>
          <a:bodyPr/>
          <a:lstStyle/>
          <a:p>
            <a:pPr>
              <a:defRPr/>
            </a:pPr>
            <a:fld id="{0F4289B7-B64E-C944-BD2B-2FDDF1FF7CB9}" type="slidenum">
              <a:rPr lang="en-US" smtClean="0"/>
              <a:pPr>
                <a:defRPr/>
              </a:pPr>
              <a:t>14</a:t>
            </a:fld>
            <a:endParaRPr lang="en-US"/>
          </a:p>
        </p:txBody>
      </p:sp>
    </p:spTree>
    <p:extLst>
      <p:ext uri="{BB962C8B-B14F-4D97-AF65-F5344CB8AC3E}">
        <p14:creationId xmlns:p14="http://schemas.microsoft.com/office/powerpoint/2010/main" val="343079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2E60-A665-8484-224E-6E011A423A97}"/>
              </a:ext>
            </a:extLst>
          </p:cNvPr>
          <p:cNvSpPr>
            <a:spLocks noGrp="1"/>
          </p:cNvSpPr>
          <p:nvPr>
            <p:ph type="title"/>
          </p:nvPr>
        </p:nvSpPr>
        <p:spPr/>
        <p:txBody>
          <a:bodyPr/>
          <a:lstStyle/>
          <a:p>
            <a:r>
              <a:rPr lang="en-US" dirty="0"/>
              <a:t>Prioritization</a:t>
            </a:r>
          </a:p>
        </p:txBody>
      </p:sp>
      <p:sp>
        <p:nvSpPr>
          <p:cNvPr id="3" name="Content Placeholder 2">
            <a:extLst>
              <a:ext uri="{FF2B5EF4-FFF2-40B4-BE49-F238E27FC236}">
                <a16:creationId xmlns:a16="http://schemas.microsoft.com/office/drawing/2014/main" id="{C61997D7-8B1F-D743-C07E-CFA69D8AF5B7}"/>
              </a:ext>
            </a:extLst>
          </p:cNvPr>
          <p:cNvSpPr>
            <a:spLocks noGrp="1"/>
          </p:cNvSpPr>
          <p:nvPr>
            <p:ph idx="1"/>
          </p:nvPr>
        </p:nvSpPr>
        <p:spPr/>
        <p:txBody>
          <a:bodyPr/>
          <a:lstStyle/>
          <a:p>
            <a:r>
              <a:rPr lang="en-US" dirty="0"/>
              <a:t>Each </a:t>
            </a:r>
            <a:r>
              <a:rPr lang="en-US" dirty="0" err="1"/>
              <a:t>ShAC</a:t>
            </a:r>
            <a:r>
              <a:rPr lang="en-US" dirty="0"/>
              <a:t> member has 15 sticky dots</a:t>
            </a:r>
          </a:p>
          <a:p>
            <a:r>
              <a:rPr lang="en-US" dirty="0"/>
              <a:t>Dots may be placed across all 9 categories or only in several categories</a:t>
            </a:r>
          </a:p>
          <a:p>
            <a:r>
              <a:rPr lang="en-US" dirty="0"/>
              <a:t>All dots have equal weight </a:t>
            </a:r>
          </a:p>
          <a:p>
            <a:r>
              <a:rPr lang="en-US" dirty="0"/>
              <a:t>Take 5-10 minutes to walk around and place your dots OR </a:t>
            </a:r>
          </a:p>
          <a:p>
            <a:r>
              <a:rPr lang="en-US" dirty="0"/>
              <a:t>For </a:t>
            </a:r>
            <a:r>
              <a:rPr lang="en-US" dirty="0" err="1"/>
              <a:t>ShAC</a:t>
            </a:r>
            <a:r>
              <a:rPr lang="en-US" dirty="0"/>
              <a:t> members online, please fill out the poll if you haven’t already</a:t>
            </a:r>
          </a:p>
          <a:p>
            <a:pPr marL="0" indent="0">
              <a:buNone/>
            </a:pPr>
            <a:endParaRPr lang="en-US" dirty="0"/>
          </a:p>
        </p:txBody>
      </p:sp>
      <p:sp>
        <p:nvSpPr>
          <p:cNvPr id="5" name="Slide Number Placeholder 4">
            <a:extLst>
              <a:ext uri="{FF2B5EF4-FFF2-40B4-BE49-F238E27FC236}">
                <a16:creationId xmlns:a16="http://schemas.microsoft.com/office/drawing/2014/main" id="{92640C33-4BFA-87A7-2234-68A6791A3C15}"/>
              </a:ext>
            </a:extLst>
          </p:cNvPr>
          <p:cNvSpPr>
            <a:spLocks noGrp="1"/>
          </p:cNvSpPr>
          <p:nvPr>
            <p:ph type="sldNum" sz="quarter" idx="12"/>
          </p:nvPr>
        </p:nvSpPr>
        <p:spPr/>
        <p:txBody>
          <a:bodyPr/>
          <a:lstStyle/>
          <a:p>
            <a:pPr>
              <a:defRPr/>
            </a:pPr>
            <a:fld id="{0F4289B7-B64E-C944-BD2B-2FDDF1FF7CB9}" type="slidenum">
              <a:rPr lang="en-US" smtClean="0"/>
              <a:pPr>
                <a:defRPr/>
              </a:pPr>
              <a:t>15</a:t>
            </a:fld>
            <a:endParaRPr lang="en-US"/>
          </a:p>
        </p:txBody>
      </p:sp>
    </p:spTree>
    <p:extLst>
      <p:ext uri="{BB962C8B-B14F-4D97-AF65-F5344CB8AC3E}">
        <p14:creationId xmlns:p14="http://schemas.microsoft.com/office/powerpoint/2010/main" val="281634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1894A8-D067-61F4-C6BA-055A2EB690DE}"/>
              </a:ext>
            </a:extLst>
          </p:cNvPr>
          <p:cNvSpPr>
            <a:spLocks noGrp="1"/>
          </p:cNvSpPr>
          <p:nvPr>
            <p:ph type="sldNum" sz="quarter" idx="12"/>
          </p:nvPr>
        </p:nvSpPr>
        <p:spPr/>
        <p:txBody>
          <a:bodyPr/>
          <a:lstStyle/>
          <a:p>
            <a:pPr>
              <a:defRPr/>
            </a:pPr>
            <a:fld id="{48E63C91-AD3B-9F4C-9DB5-724C3B34EE41}" type="slidenum">
              <a:rPr lang="en-US" smtClean="0"/>
              <a:pPr>
                <a:defRPr/>
              </a:pPr>
              <a:t>2</a:t>
            </a:fld>
            <a:endParaRPr lang="en-US"/>
          </a:p>
        </p:txBody>
      </p:sp>
      <p:pic>
        <p:nvPicPr>
          <p:cNvPr id="5" name="Picture 4">
            <a:extLst>
              <a:ext uri="{FF2B5EF4-FFF2-40B4-BE49-F238E27FC236}">
                <a16:creationId xmlns:a16="http://schemas.microsoft.com/office/drawing/2014/main" id="{A90C4BB4-D2CE-0A75-9106-E42D549D5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4" y="768148"/>
            <a:ext cx="9032132" cy="6021421"/>
          </a:xfrm>
          <a:prstGeom prst="rect">
            <a:avLst/>
          </a:prstGeom>
        </p:spPr>
      </p:pic>
    </p:spTree>
    <p:extLst>
      <p:ext uri="{BB962C8B-B14F-4D97-AF65-F5344CB8AC3E}">
        <p14:creationId xmlns:p14="http://schemas.microsoft.com/office/powerpoint/2010/main" val="14626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4E69-7925-5256-068B-E0FDBECD080B}"/>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A981E856-EC68-4A59-845B-A672B6A39034}"/>
              </a:ext>
            </a:extLst>
          </p:cNvPr>
          <p:cNvSpPr>
            <a:spLocks noGrp="1"/>
          </p:cNvSpPr>
          <p:nvPr>
            <p:ph idx="1"/>
          </p:nvPr>
        </p:nvSpPr>
        <p:spPr/>
        <p:txBody>
          <a:bodyPr/>
          <a:lstStyle/>
          <a:p>
            <a:r>
              <a:rPr lang="en-US" dirty="0"/>
              <a:t>Prioritize the state-level recommendations</a:t>
            </a:r>
          </a:p>
          <a:p>
            <a:pPr lvl="1"/>
            <a:r>
              <a:rPr lang="en-US" dirty="0"/>
              <a:t>In-person sticky dot polling</a:t>
            </a:r>
          </a:p>
          <a:p>
            <a:pPr lvl="1"/>
            <a:r>
              <a:rPr lang="en-US" dirty="0"/>
              <a:t>Online poll for remote participants</a:t>
            </a:r>
          </a:p>
          <a:p>
            <a:pPr lvl="1"/>
            <a:r>
              <a:rPr lang="en-US" dirty="0"/>
              <a:t>Select top priorities</a:t>
            </a:r>
          </a:p>
          <a:p>
            <a:pPr lvl="1"/>
            <a:r>
              <a:rPr lang="en-US" dirty="0"/>
              <a:t>Priorities will be added to the </a:t>
            </a:r>
            <a:r>
              <a:rPr lang="en-US" dirty="0" err="1"/>
              <a:t>ShAC</a:t>
            </a:r>
            <a:r>
              <a:rPr lang="en-US" dirty="0"/>
              <a:t> work plan</a:t>
            </a:r>
          </a:p>
          <a:p>
            <a:pPr lvl="1"/>
            <a:r>
              <a:rPr lang="en-US" dirty="0"/>
              <a:t>Additional committees will likely be formed </a:t>
            </a:r>
          </a:p>
          <a:p>
            <a:r>
              <a:rPr lang="en-US" dirty="0"/>
              <a:t>Town-level recommendations will be compiled</a:t>
            </a:r>
          </a:p>
          <a:p>
            <a:pPr lvl="1"/>
            <a:r>
              <a:rPr lang="en-US" dirty="0"/>
              <a:t>Shared separately this spring through .gov delivery and </a:t>
            </a:r>
            <a:r>
              <a:rPr lang="en-US" dirty="0" err="1"/>
              <a:t>ShAC</a:t>
            </a:r>
            <a:r>
              <a:rPr lang="en-US" dirty="0"/>
              <a:t> website</a:t>
            </a:r>
          </a:p>
        </p:txBody>
      </p:sp>
      <p:sp>
        <p:nvSpPr>
          <p:cNvPr id="5" name="Slide Number Placeholder 4">
            <a:extLst>
              <a:ext uri="{FF2B5EF4-FFF2-40B4-BE49-F238E27FC236}">
                <a16:creationId xmlns:a16="http://schemas.microsoft.com/office/drawing/2014/main" id="{6BFE6E23-7950-DE42-906B-EEBFBE132BC1}"/>
              </a:ext>
            </a:extLst>
          </p:cNvPr>
          <p:cNvSpPr>
            <a:spLocks noGrp="1"/>
          </p:cNvSpPr>
          <p:nvPr>
            <p:ph type="sldNum" sz="quarter" idx="12"/>
          </p:nvPr>
        </p:nvSpPr>
        <p:spPr/>
        <p:txBody>
          <a:bodyPr/>
          <a:lstStyle/>
          <a:p>
            <a:pPr>
              <a:defRPr/>
            </a:pPr>
            <a:fld id="{0F4289B7-B64E-C944-BD2B-2FDDF1FF7CB9}" type="slidenum">
              <a:rPr lang="en-US" smtClean="0"/>
              <a:pPr>
                <a:defRPr/>
              </a:pPr>
              <a:t>3</a:t>
            </a:fld>
            <a:endParaRPr lang="en-US"/>
          </a:p>
        </p:txBody>
      </p:sp>
    </p:spTree>
    <p:extLst>
      <p:ext uri="{BB962C8B-B14F-4D97-AF65-F5344CB8AC3E}">
        <p14:creationId xmlns:p14="http://schemas.microsoft.com/office/powerpoint/2010/main" val="119214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0C41-C920-49B6-AE28-D61C87151284}"/>
              </a:ext>
            </a:extLst>
          </p:cNvPr>
          <p:cNvSpPr>
            <a:spLocks noGrp="1"/>
          </p:cNvSpPr>
          <p:nvPr>
            <p:ph type="title"/>
          </p:nvPr>
        </p:nvSpPr>
        <p:spPr/>
        <p:txBody>
          <a:bodyPr/>
          <a:lstStyle/>
          <a:p>
            <a:r>
              <a:rPr lang="en-US" dirty="0"/>
              <a:t>Nine Categories</a:t>
            </a:r>
          </a:p>
        </p:txBody>
      </p:sp>
      <p:sp>
        <p:nvSpPr>
          <p:cNvPr id="3" name="Content Placeholder 2">
            <a:extLst>
              <a:ext uri="{FF2B5EF4-FFF2-40B4-BE49-F238E27FC236}">
                <a16:creationId xmlns:a16="http://schemas.microsoft.com/office/drawing/2014/main" id="{C3CF2444-3DCA-BB3A-4A04-38ADF2BF9807}"/>
              </a:ext>
            </a:extLst>
          </p:cNvPr>
          <p:cNvSpPr>
            <a:spLocks noGrp="1"/>
          </p:cNvSpPr>
          <p:nvPr>
            <p:ph idx="1"/>
          </p:nvPr>
        </p:nvSpPr>
        <p:spPr/>
        <p:txBody>
          <a:bodyPr/>
          <a:lstStyle/>
          <a:p>
            <a:pPr marL="514350" indent="-514350">
              <a:buFont typeface="+mj-lt"/>
              <a:buAutoNum type="arabicPeriod"/>
            </a:pPr>
            <a:r>
              <a:rPr lang="en-US" dirty="0"/>
              <a:t>Shore access</a:t>
            </a:r>
          </a:p>
          <a:p>
            <a:pPr marL="514350" indent="-514350">
              <a:buFont typeface="+mj-lt"/>
              <a:buAutoNum type="arabicPeriod"/>
            </a:pPr>
            <a:r>
              <a:rPr lang="en-US" dirty="0"/>
              <a:t>Licensing</a:t>
            </a:r>
          </a:p>
          <a:p>
            <a:pPr marL="514350" indent="-514350">
              <a:buFont typeface="+mj-lt"/>
              <a:buAutoNum type="arabicPeriod"/>
            </a:pPr>
            <a:r>
              <a:rPr lang="en-US" dirty="0"/>
              <a:t>Shellfish conservation</a:t>
            </a:r>
          </a:p>
          <a:p>
            <a:pPr marL="514350" indent="-514350">
              <a:buFont typeface="+mj-lt"/>
              <a:buAutoNum type="arabicPeriod"/>
            </a:pPr>
            <a:r>
              <a:rPr lang="en-US" dirty="0"/>
              <a:t>Shellfish management</a:t>
            </a:r>
          </a:p>
          <a:p>
            <a:pPr marL="514350" indent="-514350">
              <a:buFont typeface="+mj-lt"/>
              <a:buAutoNum type="arabicPeriod"/>
            </a:pPr>
            <a:r>
              <a:rPr lang="en-US" dirty="0"/>
              <a:t>Technical assistance</a:t>
            </a:r>
          </a:p>
          <a:p>
            <a:pPr marL="514350" indent="-514350">
              <a:buFont typeface="+mj-lt"/>
              <a:buAutoNum type="arabicPeriod"/>
            </a:pPr>
            <a:r>
              <a:rPr lang="en-US" dirty="0"/>
              <a:t>Data and Management</a:t>
            </a:r>
          </a:p>
          <a:p>
            <a:pPr marL="514350" indent="-514350">
              <a:buFont typeface="+mj-lt"/>
              <a:buAutoNum type="arabicPeriod"/>
            </a:pPr>
            <a:r>
              <a:rPr lang="en-US" dirty="0"/>
              <a:t>Enhancing effectiveness of shellfish committees</a:t>
            </a:r>
          </a:p>
          <a:p>
            <a:pPr marL="514350" indent="-514350">
              <a:buFont typeface="+mj-lt"/>
              <a:buAutoNum type="arabicPeriod"/>
            </a:pPr>
            <a:r>
              <a:rPr lang="en-US" dirty="0"/>
              <a:t>Water quality</a:t>
            </a:r>
          </a:p>
          <a:p>
            <a:pPr marL="514350" indent="-514350">
              <a:buFont typeface="+mj-lt"/>
              <a:buAutoNum type="arabicPeriod"/>
            </a:pPr>
            <a:r>
              <a:rPr lang="en-US" dirty="0"/>
              <a:t>Enforcement</a:t>
            </a:r>
          </a:p>
        </p:txBody>
      </p:sp>
      <p:sp>
        <p:nvSpPr>
          <p:cNvPr id="5" name="Slide Number Placeholder 4">
            <a:extLst>
              <a:ext uri="{FF2B5EF4-FFF2-40B4-BE49-F238E27FC236}">
                <a16:creationId xmlns:a16="http://schemas.microsoft.com/office/drawing/2014/main" id="{A5768AAD-93A3-86AC-FF0A-094897E29F2E}"/>
              </a:ext>
            </a:extLst>
          </p:cNvPr>
          <p:cNvSpPr>
            <a:spLocks noGrp="1"/>
          </p:cNvSpPr>
          <p:nvPr>
            <p:ph type="sldNum" sz="quarter" idx="12"/>
          </p:nvPr>
        </p:nvSpPr>
        <p:spPr/>
        <p:txBody>
          <a:bodyPr/>
          <a:lstStyle/>
          <a:p>
            <a:pPr>
              <a:defRPr/>
            </a:pPr>
            <a:fld id="{0F4289B7-B64E-C944-BD2B-2FDDF1FF7CB9}" type="slidenum">
              <a:rPr lang="en-US" smtClean="0"/>
              <a:pPr>
                <a:defRPr/>
              </a:pPr>
              <a:t>4</a:t>
            </a:fld>
            <a:endParaRPr lang="en-US"/>
          </a:p>
        </p:txBody>
      </p:sp>
    </p:spTree>
    <p:extLst>
      <p:ext uri="{BB962C8B-B14F-4D97-AF65-F5344CB8AC3E}">
        <p14:creationId xmlns:p14="http://schemas.microsoft.com/office/powerpoint/2010/main" val="64456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BDA9-F24E-FCC1-0A66-B39499B8737A}"/>
              </a:ext>
            </a:extLst>
          </p:cNvPr>
          <p:cNvSpPr>
            <a:spLocks noGrp="1"/>
          </p:cNvSpPr>
          <p:nvPr>
            <p:ph type="title"/>
          </p:nvPr>
        </p:nvSpPr>
        <p:spPr>
          <a:xfrm>
            <a:off x="457200" y="704850"/>
            <a:ext cx="8229600" cy="793210"/>
          </a:xfrm>
        </p:spPr>
        <p:txBody>
          <a:bodyPr/>
          <a:lstStyle/>
          <a:p>
            <a:r>
              <a:rPr lang="en-US" dirty="0"/>
              <a:t>Shore Access</a:t>
            </a:r>
          </a:p>
        </p:txBody>
      </p:sp>
      <p:sp>
        <p:nvSpPr>
          <p:cNvPr id="3" name="Content Placeholder 2">
            <a:extLst>
              <a:ext uri="{FF2B5EF4-FFF2-40B4-BE49-F238E27FC236}">
                <a16:creationId xmlns:a16="http://schemas.microsoft.com/office/drawing/2014/main" id="{8BD6EB5B-68B3-F865-E52A-2FF3A3148959}"/>
              </a:ext>
            </a:extLst>
          </p:cNvPr>
          <p:cNvSpPr>
            <a:spLocks noGrp="1"/>
          </p:cNvSpPr>
          <p:nvPr>
            <p:ph idx="1"/>
          </p:nvPr>
        </p:nvSpPr>
        <p:spPr>
          <a:xfrm>
            <a:off x="457200" y="1498061"/>
            <a:ext cx="8229600" cy="5048654"/>
          </a:xfrm>
        </p:spPr>
        <p:txBody>
          <a:bodyPr/>
          <a:lstStyle/>
          <a:p>
            <a:pPr marL="342900" marR="0" lvl="0" indent="-342900" rtl="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Developing a similar program to IF&amp;W “Hunter Access Program” (i.e., book that reviews relevant laws) to share with harvesters upon receiving their state license, or to share with municipal shellfish committees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a pamphlet for potential coastal landowners that includes language on promoting harvester access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tax break incentives (or more effectively advertise them) for landowners providing harvester access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standard language for municipal comprehensive planning that includes preserving harvester access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Generate a fund for shellfish harvesters to draw from to preserve access on a statewide level through small grants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Provide educational opportunities for realtors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Add information about shore access to DMR door tags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Increase availability and use of DMR coastal grants, including working waterfront grants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Incentivize/increase easements on private property to provide more shore access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Inventory shore access points including walk-in locations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Tax the intertidal property owned by upland landowners</a:t>
            </a:r>
          </a:p>
          <a:p>
            <a:endParaRPr lang="en-US" dirty="0"/>
          </a:p>
        </p:txBody>
      </p:sp>
      <p:sp>
        <p:nvSpPr>
          <p:cNvPr id="5" name="Slide Number Placeholder 4">
            <a:extLst>
              <a:ext uri="{FF2B5EF4-FFF2-40B4-BE49-F238E27FC236}">
                <a16:creationId xmlns:a16="http://schemas.microsoft.com/office/drawing/2014/main" id="{DE57DC55-A7DA-3B58-930B-67FB2A151686}"/>
              </a:ext>
            </a:extLst>
          </p:cNvPr>
          <p:cNvSpPr>
            <a:spLocks noGrp="1"/>
          </p:cNvSpPr>
          <p:nvPr>
            <p:ph type="sldNum" sz="quarter" idx="12"/>
          </p:nvPr>
        </p:nvSpPr>
        <p:spPr/>
        <p:txBody>
          <a:bodyPr/>
          <a:lstStyle/>
          <a:p>
            <a:pPr>
              <a:defRPr/>
            </a:pPr>
            <a:fld id="{0F4289B7-B64E-C944-BD2B-2FDDF1FF7CB9}" type="slidenum">
              <a:rPr lang="en-US" smtClean="0"/>
              <a:pPr>
                <a:defRPr/>
              </a:pPr>
              <a:t>5</a:t>
            </a:fld>
            <a:endParaRPr lang="en-US"/>
          </a:p>
        </p:txBody>
      </p:sp>
    </p:spTree>
    <p:extLst>
      <p:ext uri="{BB962C8B-B14F-4D97-AF65-F5344CB8AC3E}">
        <p14:creationId xmlns:p14="http://schemas.microsoft.com/office/powerpoint/2010/main" val="72946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F514-6D52-02BA-F9C6-DBA3FF08C949}"/>
              </a:ext>
            </a:extLst>
          </p:cNvPr>
          <p:cNvSpPr>
            <a:spLocks noGrp="1"/>
          </p:cNvSpPr>
          <p:nvPr>
            <p:ph type="title"/>
          </p:nvPr>
        </p:nvSpPr>
        <p:spPr>
          <a:xfrm>
            <a:off x="457200" y="704850"/>
            <a:ext cx="8229600" cy="871031"/>
          </a:xfrm>
        </p:spPr>
        <p:txBody>
          <a:bodyPr/>
          <a:lstStyle/>
          <a:p>
            <a:r>
              <a:rPr lang="en-US" dirty="0"/>
              <a:t>Licensing</a:t>
            </a:r>
          </a:p>
        </p:txBody>
      </p:sp>
      <p:sp>
        <p:nvSpPr>
          <p:cNvPr id="3" name="Content Placeholder 2">
            <a:extLst>
              <a:ext uri="{FF2B5EF4-FFF2-40B4-BE49-F238E27FC236}">
                <a16:creationId xmlns:a16="http://schemas.microsoft.com/office/drawing/2014/main" id="{D3C34E01-B157-5EF4-395C-966922129717}"/>
              </a:ext>
            </a:extLst>
          </p:cNvPr>
          <p:cNvSpPr>
            <a:spLocks noGrp="1"/>
          </p:cNvSpPr>
          <p:nvPr>
            <p:ph idx="1"/>
          </p:nvPr>
        </p:nvSpPr>
        <p:spPr>
          <a:xfrm>
            <a:off x="457200" y="1575881"/>
            <a:ext cx="8229600" cy="4748719"/>
          </a:xfrm>
        </p:spPr>
        <p:txBody>
          <a:bodyPr/>
          <a:lstStyle/>
          <a:p>
            <a:pPr marL="342900" marR="0" lvl="0" indent="-342900" rtl="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Creating new pricing for different types of licenses based on age, where seniors (free), juniors (free), 17-18 (cost less), 18-65 (cost the most)</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Raise fees (through revising state statute and ordinances) for non-residents to help cover warden salary.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Improve municipal license accessibility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Prioritize areas for commercial diggers, and then determine areas that could be opened for non-residents without impacting commercial harvester livelihoods and be limited to a bushel, or similar amount, or alternatively limited to seasonal access.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Restrict the amount of non-resident municipal licenses held by one individual on a statewide level</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a new type of license be created for Wabanaki peoples that could allow for “historical territorial commercial harvesting,” rather than a state and/or municipal shellfish license</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Standardize residency requirements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Set license numbers based on assessed resource</a:t>
            </a:r>
          </a:p>
        </p:txBody>
      </p:sp>
      <p:sp>
        <p:nvSpPr>
          <p:cNvPr id="5" name="Slide Number Placeholder 4">
            <a:extLst>
              <a:ext uri="{FF2B5EF4-FFF2-40B4-BE49-F238E27FC236}">
                <a16:creationId xmlns:a16="http://schemas.microsoft.com/office/drawing/2014/main" id="{FD69345F-C477-412F-DBF6-39F3F1F33FDA}"/>
              </a:ext>
            </a:extLst>
          </p:cNvPr>
          <p:cNvSpPr>
            <a:spLocks noGrp="1"/>
          </p:cNvSpPr>
          <p:nvPr>
            <p:ph type="sldNum" sz="quarter" idx="12"/>
          </p:nvPr>
        </p:nvSpPr>
        <p:spPr/>
        <p:txBody>
          <a:bodyPr/>
          <a:lstStyle/>
          <a:p>
            <a:pPr>
              <a:defRPr/>
            </a:pPr>
            <a:fld id="{0F4289B7-B64E-C944-BD2B-2FDDF1FF7CB9}" type="slidenum">
              <a:rPr lang="en-US" smtClean="0"/>
              <a:pPr>
                <a:defRPr/>
              </a:pPr>
              <a:t>6</a:t>
            </a:fld>
            <a:endParaRPr lang="en-US"/>
          </a:p>
        </p:txBody>
      </p:sp>
    </p:spTree>
    <p:extLst>
      <p:ext uri="{BB962C8B-B14F-4D97-AF65-F5344CB8AC3E}">
        <p14:creationId xmlns:p14="http://schemas.microsoft.com/office/powerpoint/2010/main" val="403529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0A60-2871-DC59-1B43-0C91F0786FFC}"/>
              </a:ext>
            </a:extLst>
          </p:cNvPr>
          <p:cNvSpPr>
            <a:spLocks noGrp="1"/>
          </p:cNvSpPr>
          <p:nvPr>
            <p:ph type="title"/>
          </p:nvPr>
        </p:nvSpPr>
        <p:spPr>
          <a:xfrm>
            <a:off x="457200" y="704850"/>
            <a:ext cx="8229600" cy="734844"/>
          </a:xfrm>
        </p:spPr>
        <p:txBody>
          <a:bodyPr/>
          <a:lstStyle/>
          <a:p>
            <a:r>
              <a:rPr lang="en-US" dirty="0"/>
              <a:t>Conservation</a:t>
            </a:r>
          </a:p>
        </p:txBody>
      </p:sp>
      <p:sp>
        <p:nvSpPr>
          <p:cNvPr id="3" name="Content Placeholder 2">
            <a:extLst>
              <a:ext uri="{FF2B5EF4-FFF2-40B4-BE49-F238E27FC236}">
                <a16:creationId xmlns:a16="http://schemas.microsoft.com/office/drawing/2014/main" id="{183C6A4A-4A83-82B8-A1E5-DA2835428774}"/>
              </a:ext>
            </a:extLst>
          </p:cNvPr>
          <p:cNvSpPr>
            <a:spLocks noGrp="1"/>
          </p:cNvSpPr>
          <p:nvPr>
            <p:ph idx="1"/>
          </p:nvPr>
        </p:nvSpPr>
        <p:spPr>
          <a:xfrm>
            <a:off x="457200" y="1439694"/>
            <a:ext cx="8229600" cy="5126475"/>
          </a:xfrm>
        </p:spPr>
        <p:txBody>
          <a:bodyPr/>
          <a:lstStyle/>
          <a:p>
            <a:pPr marL="342900" marR="0" lvl="0" indent="-342900" rtl="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Improve process and timeliness of (DMR and ACOE) permits required for conservation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DMR should consider an increase in the state license fee to create a research/management fund for town shellfish programs.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The legislature should create a shellfish license plate to generate funds for municipal shellfish management like other specialty Maine license plates for wildlife, lobster research and the Humane Society.*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Track predator abundance</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Evaluation of wild seed transplant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Plan and evaluate conservation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Provide an assessment of the effectiveness of conservation activities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Increase/support quahog seeding efforts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Develop new supply streams to increase hatchery seed capacity for conservation projects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Re-evaluate, or describe municipal aquaculture leasing responsibility more in terms of liability associated with individual towns </a:t>
            </a:r>
          </a:p>
          <a:p>
            <a:pPr marL="342900" indent="-342900">
              <a:buFont typeface="+mj-lt"/>
              <a:buAutoNum type="arabicPeriod"/>
            </a:pPr>
            <a:r>
              <a:rPr lang="en-US" sz="1800" dirty="0">
                <a:effectLst/>
                <a:latin typeface="Calibri" panose="020F0502020204030204" pitchFamily="34" charset="0"/>
                <a:ea typeface="DengXian" panose="02010600030101010101" pitchFamily="2" charset="-122"/>
                <a:cs typeface="Arial" panose="020B0604020202020204" pitchFamily="34" charset="0"/>
              </a:rPr>
              <a:t>Create a separate permit for municipal LPAs and move process from the DMR Aquaculture Division </a:t>
            </a:r>
            <a:r>
              <a:rPr lang="en-US" sz="1800" i="1" dirty="0">
                <a:effectLst/>
                <a:latin typeface="Calibri" panose="020F0502020204030204" pitchFamily="34" charset="0"/>
                <a:ea typeface="DengXian" panose="02010600030101010101" pitchFamily="2" charset="-122"/>
                <a:cs typeface="Arial" panose="020B0604020202020204" pitchFamily="34" charset="0"/>
              </a:rPr>
              <a:t>(This is currently being address by legislation and DMR)</a:t>
            </a:r>
            <a:r>
              <a:rPr lang="en-US" dirty="0">
                <a:effectLst/>
              </a:rPr>
              <a:t> </a:t>
            </a:r>
            <a:endParaRPr lang="en-US" dirty="0"/>
          </a:p>
        </p:txBody>
      </p:sp>
      <p:sp>
        <p:nvSpPr>
          <p:cNvPr id="5" name="Slide Number Placeholder 4">
            <a:extLst>
              <a:ext uri="{FF2B5EF4-FFF2-40B4-BE49-F238E27FC236}">
                <a16:creationId xmlns:a16="http://schemas.microsoft.com/office/drawing/2014/main" id="{473B02F7-78E9-D7B7-0131-A6B38987B46B}"/>
              </a:ext>
            </a:extLst>
          </p:cNvPr>
          <p:cNvSpPr>
            <a:spLocks noGrp="1"/>
          </p:cNvSpPr>
          <p:nvPr>
            <p:ph type="sldNum" sz="quarter" idx="12"/>
          </p:nvPr>
        </p:nvSpPr>
        <p:spPr/>
        <p:txBody>
          <a:bodyPr/>
          <a:lstStyle/>
          <a:p>
            <a:pPr>
              <a:defRPr/>
            </a:pPr>
            <a:fld id="{0F4289B7-B64E-C944-BD2B-2FDDF1FF7CB9}" type="slidenum">
              <a:rPr lang="en-US" smtClean="0"/>
              <a:pPr>
                <a:defRPr/>
              </a:pPr>
              <a:t>7</a:t>
            </a:fld>
            <a:endParaRPr lang="en-US"/>
          </a:p>
        </p:txBody>
      </p:sp>
    </p:spTree>
    <p:extLst>
      <p:ext uri="{BB962C8B-B14F-4D97-AF65-F5344CB8AC3E}">
        <p14:creationId xmlns:p14="http://schemas.microsoft.com/office/powerpoint/2010/main" val="424476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806F-E910-AFA7-5EC8-FB93A4971041}"/>
              </a:ext>
            </a:extLst>
          </p:cNvPr>
          <p:cNvSpPr>
            <a:spLocks noGrp="1"/>
          </p:cNvSpPr>
          <p:nvPr>
            <p:ph type="title"/>
          </p:nvPr>
        </p:nvSpPr>
        <p:spPr>
          <a:xfrm>
            <a:off x="457200" y="704850"/>
            <a:ext cx="8229600" cy="764027"/>
          </a:xfrm>
        </p:spPr>
        <p:txBody>
          <a:bodyPr/>
          <a:lstStyle/>
          <a:p>
            <a:r>
              <a:rPr lang="en-US" dirty="0"/>
              <a:t>Management</a:t>
            </a:r>
          </a:p>
        </p:txBody>
      </p:sp>
      <p:sp>
        <p:nvSpPr>
          <p:cNvPr id="3" name="Content Placeholder 2">
            <a:extLst>
              <a:ext uri="{FF2B5EF4-FFF2-40B4-BE49-F238E27FC236}">
                <a16:creationId xmlns:a16="http://schemas.microsoft.com/office/drawing/2014/main" id="{986AD3C2-8E17-CF44-5731-154BFCD06D4F}"/>
              </a:ext>
            </a:extLst>
          </p:cNvPr>
          <p:cNvSpPr>
            <a:spLocks noGrp="1"/>
          </p:cNvSpPr>
          <p:nvPr>
            <p:ph idx="1"/>
          </p:nvPr>
        </p:nvSpPr>
        <p:spPr>
          <a:xfrm>
            <a:off x="457200" y="1468877"/>
            <a:ext cx="8229600" cy="4855723"/>
          </a:xfrm>
        </p:spPr>
        <p:txBody>
          <a:bodyPr/>
          <a:lstStyle/>
          <a:p>
            <a:pPr marL="342900" marR="0" lvl="0" indent="-342900" rtl="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Evaluate the content of annual shellfish management review reports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Improving information sharing to help with understanding of shellfish regulations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Improve landings data</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annual harvest report at finest scale possible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Define shellfish committee structure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Remove the Shellfish Management Program from Bureau of Public Health (BPH)</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Improve management of state managed areas (towns without a municipal ordinance)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Repeal regulations defining municipal shellfish jurisdiction to between high water and subtidal (12 MRS §6671) [PL 2017, c. 350, §2 (NEW).] (proposed as LD 1519)</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Improve planning for resource management</a:t>
            </a:r>
          </a:p>
        </p:txBody>
      </p:sp>
      <p:sp>
        <p:nvSpPr>
          <p:cNvPr id="5" name="Slide Number Placeholder 4">
            <a:extLst>
              <a:ext uri="{FF2B5EF4-FFF2-40B4-BE49-F238E27FC236}">
                <a16:creationId xmlns:a16="http://schemas.microsoft.com/office/drawing/2014/main" id="{8860D2CF-FF5E-1ECA-0F4B-655134C7A3CE}"/>
              </a:ext>
            </a:extLst>
          </p:cNvPr>
          <p:cNvSpPr>
            <a:spLocks noGrp="1"/>
          </p:cNvSpPr>
          <p:nvPr>
            <p:ph type="sldNum" sz="quarter" idx="12"/>
          </p:nvPr>
        </p:nvSpPr>
        <p:spPr/>
        <p:txBody>
          <a:bodyPr/>
          <a:lstStyle/>
          <a:p>
            <a:pPr>
              <a:defRPr/>
            </a:pPr>
            <a:fld id="{0F4289B7-B64E-C944-BD2B-2FDDF1FF7CB9}" type="slidenum">
              <a:rPr lang="en-US" smtClean="0"/>
              <a:pPr>
                <a:defRPr/>
              </a:pPr>
              <a:t>8</a:t>
            </a:fld>
            <a:endParaRPr lang="en-US"/>
          </a:p>
        </p:txBody>
      </p:sp>
    </p:spTree>
    <p:extLst>
      <p:ext uri="{BB962C8B-B14F-4D97-AF65-F5344CB8AC3E}">
        <p14:creationId xmlns:p14="http://schemas.microsoft.com/office/powerpoint/2010/main" val="375882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195C-CE4A-18D9-592F-2081FE732E35}"/>
              </a:ext>
            </a:extLst>
          </p:cNvPr>
          <p:cNvSpPr>
            <a:spLocks noGrp="1"/>
          </p:cNvSpPr>
          <p:nvPr>
            <p:ph type="title"/>
          </p:nvPr>
        </p:nvSpPr>
        <p:spPr>
          <a:xfrm>
            <a:off x="457200" y="704850"/>
            <a:ext cx="8229600" cy="793210"/>
          </a:xfrm>
        </p:spPr>
        <p:txBody>
          <a:bodyPr/>
          <a:lstStyle/>
          <a:p>
            <a:r>
              <a:rPr lang="en-US" dirty="0"/>
              <a:t>Technical Assistance</a:t>
            </a:r>
          </a:p>
        </p:txBody>
      </p:sp>
      <p:sp>
        <p:nvSpPr>
          <p:cNvPr id="3" name="Content Placeholder 2">
            <a:extLst>
              <a:ext uri="{FF2B5EF4-FFF2-40B4-BE49-F238E27FC236}">
                <a16:creationId xmlns:a16="http://schemas.microsoft.com/office/drawing/2014/main" id="{DABBA7A9-A286-67E1-A1F0-13B8DC4F7B23}"/>
              </a:ext>
            </a:extLst>
          </p:cNvPr>
          <p:cNvSpPr>
            <a:spLocks noGrp="1"/>
          </p:cNvSpPr>
          <p:nvPr>
            <p:ph idx="1"/>
          </p:nvPr>
        </p:nvSpPr>
        <p:spPr>
          <a:xfrm>
            <a:off x="457200" y="1498061"/>
            <a:ext cx="8229600" cy="4826540"/>
          </a:xfrm>
        </p:spPr>
        <p:txBody>
          <a:bodyPr/>
          <a:lstStyle/>
          <a:p>
            <a:pPr marL="342900" marR="0" lvl="0" indent="-342900" rtl="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number of DMR area biologists </a:t>
            </a:r>
            <a:r>
              <a:rPr lang="en-US" sz="2000" i="1" dirty="0">
                <a:effectLst/>
                <a:latin typeface="Calibri" panose="020F0502020204030204" pitchFamily="34" charset="0"/>
                <a:ea typeface="DengXian" panose="02010600030101010101" pitchFamily="2" charset="-122"/>
                <a:cs typeface="Arial" panose="020B0604020202020204" pitchFamily="34" charset="0"/>
              </a:rPr>
              <a:t>(DMR staff, including staff to support area biologists have since been increased.)</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direct communication between shellfish committees and DMR</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Provide annual report information to the public</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communication on social media (e.g., Facebook, </a:t>
            </a:r>
            <a:r>
              <a:rPr lang="en-US" sz="2000" dirty="0" err="1">
                <a:effectLst/>
                <a:latin typeface="Calibri" panose="020F0502020204030204" pitchFamily="34" charset="0"/>
                <a:ea typeface="DengXian" panose="02010600030101010101" pitchFamily="2" charset="-122"/>
                <a:cs typeface="Arial" panose="020B0604020202020204" pitchFamily="34" charset="0"/>
              </a:rPr>
              <a:t>etc</a:t>
            </a:r>
            <a:r>
              <a:rPr lang="en-US" sz="2000" dirty="0">
                <a:effectLst/>
                <a:latin typeface="Calibri" panose="020F0502020204030204" pitchFamily="34" charset="0"/>
                <a:ea typeface="DengXian" panose="02010600030101010101" pitchFamily="2" charset="-122"/>
                <a:cs typeface="Arial" panose="020B0604020202020204" pitchFamily="34" charset="0"/>
              </a:rPr>
              <a:t>) to keep harvesters informed</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Public relations effort to help citizens view shellfish fisheries as part of the community v. "other"</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regional cooperation in informal ways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Develop handouts for recreational diggers</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Promote available management and informational resources on DMR website</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DengXian" panose="02010600030101010101" pitchFamily="2" charset="-122"/>
                <a:cs typeface="Arial" panose="020B0604020202020204" pitchFamily="34" charset="0"/>
              </a:rPr>
              <a:t>Increase shellfish education in local school curriculums</a:t>
            </a:r>
          </a:p>
          <a:p>
            <a:pPr marL="0" indent="0">
              <a:buNone/>
            </a:pPr>
            <a:endParaRPr lang="en-US" dirty="0"/>
          </a:p>
        </p:txBody>
      </p:sp>
      <p:sp>
        <p:nvSpPr>
          <p:cNvPr id="5" name="Slide Number Placeholder 4">
            <a:extLst>
              <a:ext uri="{FF2B5EF4-FFF2-40B4-BE49-F238E27FC236}">
                <a16:creationId xmlns:a16="http://schemas.microsoft.com/office/drawing/2014/main" id="{CF456B5F-A1FA-E722-4ABC-8200A4042C87}"/>
              </a:ext>
            </a:extLst>
          </p:cNvPr>
          <p:cNvSpPr>
            <a:spLocks noGrp="1"/>
          </p:cNvSpPr>
          <p:nvPr>
            <p:ph type="sldNum" sz="quarter" idx="12"/>
          </p:nvPr>
        </p:nvSpPr>
        <p:spPr/>
        <p:txBody>
          <a:bodyPr/>
          <a:lstStyle/>
          <a:p>
            <a:pPr>
              <a:defRPr/>
            </a:pPr>
            <a:fld id="{0F4289B7-B64E-C944-BD2B-2FDDF1FF7CB9}" type="slidenum">
              <a:rPr lang="en-US" smtClean="0"/>
              <a:pPr>
                <a:defRPr/>
              </a:pPr>
              <a:t>9</a:t>
            </a:fld>
            <a:endParaRPr lang="en-US"/>
          </a:p>
        </p:txBody>
      </p:sp>
    </p:spTree>
    <p:extLst>
      <p:ext uri="{BB962C8B-B14F-4D97-AF65-F5344CB8AC3E}">
        <p14:creationId xmlns:p14="http://schemas.microsoft.com/office/powerpoint/2010/main" val="168369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43</TotalTime>
  <Words>1296</Words>
  <Application>Microsoft Office PowerPoint</Application>
  <PresentationFormat>On-screen Show (4:3)</PresentationFormat>
  <Paragraphs>139</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Constantia</vt:lpstr>
      <vt:lpstr>Times New Roman</vt:lpstr>
      <vt:lpstr>Verdana</vt:lpstr>
      <vt:lpstr>Wingdings 2</vt:lpstr>
      <vt:lpstr>Default Theme</vt:lpstr>
      <vt:lpstr>Office Theme</vt:lpstr>
      <vt:lpstr>ShAC Management Committee</vt:lpstr>
      <vt:lpstr>PowerPoint Presentation</vt:lpstr>
      <vt:lpstr>Process</vt:lpstr>
      <vt:lpstr>Nine Categories</vt:lpstr>
      <vt:lpstr>Shore Access</vt:lpstr>
      <vt:lpstr>Licensing</vt:lpstr>
      <vt:lpstr>Conservation</vt:lpstr>
      <vt:lpstr>Management</vt:lpstr>
      <vt:lpstr>Technical Assistance</vt:lpstr>
      <vt:lpstr>Data and Information</vt:lpstr>
      <vt:lpstr>Shellfish Committees</vt:lpstr>
      <vt:lpstr>Water Quality</vt:lpstr>
      <vt:lpstr>Water Quality (con’t)</vt:lpstr>
      <vt:lpstr>Enforcement</vt:lpstr>
      <vt:lpstr>Prioritization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ShAC Management Committee</dc:title>
  <dc:creator>Jessica G Joyce</dc:creator>
  <cp:lastModifiedBy>Fearn, William</cp:lastModifiedBy>
  <cp:revision>6</cp:revision>
  <dcterms:created xsi:type="dcterms:W3CDTF">2023-03-15T17:59:34Z</dcterms:created>
  <dcterms:modified xsi:type="dcterms:W3CDTF">2023-03-27T16:36:54Z</dcterms:modified>
</cp:coreProperties>
</file>